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8" r:id="rId3"/>
    <p:sldId id="268" r:id="rId4"/>
    <p:sldId id="260" r:id="rId5"/>
    <p:sldId id="269" r:id="rId6"/>
    <p:sldId id="270" r:id="rId7"/>
    <p:sldId id="261" r:id="rId8"/>
    <p:sldId id="274" r:id="rId9"/>
    <p:sldId id="271" r:id="rId10"/>
    <p:sldId id="275" r:id="rId11"/>
    <p:sldId id="262" r:id="rId12"/>
    <p:sldId id="272" r:id="rId13"/>
    <p:sldId id="273" r:id="rId14"/>
    <p:sldId id="263" r:id="rId15"/>
    <p:sldId id="276" r:id="rId16"/>
    <p:sldId id="277" r:id="rId17"/>
    <p:sldId id="278" r:id="rId18"/>
    <p:sldId id="312" r:id="rId19"/>
    <p:sldId id="264" r:id="rId20"/>
    <p:sldId id="279" r:id="rId21"/>
    <p:sldId id="280" r:id="rId22"/>
    <p:sldId id="281" r:id="rId23"/>
    <p:sldId id="282" r:id="rId24"/>
    <p:sldId id="283" r:id="rId25"/>
    <p:sldId id="284" r:id="rId26"/>
    <p:sldId id="285" r:id="rId27"/>
    <p:sldId id="286" r:id="rId28"/>
    <p:sldId id="291" r:id="rId29"/>
    <p:sldId id="292" r:id="rId30"/>
    <p:sldId id="293" r:id="rId31"/>
    <p:sldId id="287" r:id="rId32"/>
    <p:sldId id="288" r:id="rId33"/>
    <p:sldId id="289" r:id="rId34"/>
    <p:sldId id="290" r:id="rId35"/>
    <p:sldId id="294" r:id="rId36"/>
    <p:sldId id="295" r:id="rId37"/>
    <p:sldId id="296" r:id="rId38"/>
    <p:sldId id="297" r:id="rId39"/>
    <p:sldId id="298" r:id="rId40"/>
    <p:sldId id="305" r:id="rId41"/>
    <p:sldId id="306" r:id="rId42"/>
    <p:sldId id="265" r:id="rId43"/>
    <p:sldId id="307" r:id="rId44"/>
    <p:sldId id="308" r:id="rId45"/>
    <p:sldId id="309" r:id="rId46"/>
    <p:sldId id="310" r:id="rId47"/>
    <p:sldId id="266" r:id="rId48"/>
    <p:sldId id="299" r:id="rId49"/>
    <p:sldId id="300" r:id="rId50"/>
    <p:sldId id="301" r:id="rId51"/>
    <p:sldId id="302" r:id="rId52"/>
    <p:sldId id="303" r:id="rId53"/>
    <p:sldId id="304" r:id="rId54"/>
    <p:sldId id="311" r:id="rId55"/>
    <p:sldId id="267" r:id="rId56"/>
    <p:sldId id="313" r:id="rId57"/>
    <p:sldId id="259" r:id="rId58"/>
  </p:sldIdLst>
  <p:sldSz cx="9144000" cy="6858000" type="screen4x3"/>
  <p:notesSz cx="6858000" cy="91440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851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22" autoAdjust="0"/>
  </p:normalViewPr>
  <p:slideViewPr>
    <p:cSldViewPr>
      <p:cViewPr>
        <p:scale>
          <a:sx n="75" d="100"/>
          <a:sy n="75" d="100"/>
        </p:scale>
        <p:origin x="-1008" y="1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069841-4468-0549-B817-0C9C565630B7}" type="datetimeFigureOut">
              <a:rPr lang="en-US" smtClean="0"/>
              <a:pPr/>
              <a:t>9/2/2011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20FCC0-3B99-E742-884E-7CE142E17EEA}" type="slidenum">
              <a:rPr lang="en-US" smtClean="0"/>
              <a:pPr/>
              <a:t>‹#›</a:t>
            </a:fld>
            <a:endParaRPr lang="en-US"/>
          </a:p>
        </p:txBody>
      </p:sp>
    </p:spTree>
    <p:extLst>
      <p:ext uri="{BB962C8B-B14F-4D97-AF65-F5344CB8AC3E}">
        <p14:creationId xmlns:p14="http://schemas.microsoft.com/office/powerpoint/2010/main" xmlns="" val="18016054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Problem:</a:t>
            </a:r>
          </a:p>
          <a:p>
            <a:r>
              <a:rPr lang="en-US" dirty="0" smtClean="0"/>
              <a:t>Post-apocalypse people need to find other people and California while avoiding zombie contact.</a:t>
            </a:r>
          </a:p>
          <a:p>
            <a:endParaRPr lang="en-US" dirty="0" smtClean="0"/>
          </a:p>
        </p:txBody>
      </p:sp>
      <p:sp>
        <p:nvSpPr>
          <p:cNvPr id="4" name="Slide Number Placeholder 3"/>
          <p:cNvSpPr>
            <a:spLocks noGrp="1"/>
          </p:cNvSpPr>
          <p:nvPr>
            <p:ph type="sldNum" sz="quarter" idx="10"/>
          </p:nvPr>
        </p:nvSpPr>
        <p:spPr/>
        <p:txBody>
          <a:bodyPr/>
          <a:lstStyle/>
          <a:p>
            <a:fld id="{0920FCC0-3B99-E742-884E-7CE142E17EEA}" type="slidenum">
              <a:rPr lang="en-US" smtClean="0"/>
              <a:pPr/>
              <a:t>2</a:t>
            </a:fld>
            <a:endParaRPr lang="en-US"/>
          </a:p>
        </p:txBody>
      </p:sp>
    </p:spTree>
    <p:extLst>
      <p:ext uri="{BB962C8B-B14F-4D97-AF65-F5344CB8AC3E}">
        <p14:creationId xmlns:p14="http://schemas.microsoft.com/office/powerpoint/2010/main" xmlns="" val="4019939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Our interface should help increase a person’s chance of survival, but shouldn’t detract from their ability to stay attentive and defend themselves and others from zombies.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11</a:t>
            </a:fld>
            <a:endParaRPr lang="en-US"/>
          </a:p>
        </p:txBody>
      </p:sp>
    </p:spTree>
    <p:extLst>
      <p:ext uri="{BB962C8B-B14F-4D97-AF65-F5344CB8AC3E}">
        <p14:creationId xmlns:p14="http://schemas.microsoft.com/office/powerpoint/2010/main" xmlns="" val="3777581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When people aren’t in immediate danger (e.g., running from zombies), they should be able to browse information that may help them survive during their journey (first</a:t>
            </a:r>
            <a:r>
              <a:rPr lang="en-US" sz="1200" b="0" i="0" u="none" strike="noStrike" kern="1200" baseline="0" dirty="0" smtClean="0">
                <a:solidFill>
                  <a:schemeClr val="tx1"/>
                </a:solidFill>
                <a:effectLst/>
                <a:latin typeface="+mn-lt"/>
                <a:ea typeface="+mn-ea"/>
                <a:cs typeface="+mn-cs"/>
              </a:rPr>
              <a:t> aid, identifying and killing zombies, getting food and water, building shelter, etc.).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12</a:t>
            </a:fld>
            <a:endParaRPr lang="en-US"/>
          </a:p>
        </p:txBody>
      </p:sp>
    </p:spTree>
    <p:extLst>
      <p:ext uri="{BB962C8B-B14F-4D97-AF65-F5344CB8AC3E}">
        <p14:creationId xmlns:p14="http://schemas.microsoft.com/office/powerpoint/2010/main" xmlns="" val="3777581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If people</a:t>
            </a:r>
            <a:r>
              <a:rPr lang="en-US" sz="1200" b="0" i="0" u="none" strike="noStrike" kern="1200" baseline="0" dirty="0" smtClean="0">
                <a:solidFill>
                  <a:schemeClr val="tx1"/>
                </a:solidFill>
                <a:effectLst/>
                <a:latin typeface="+mn-lt"/>
                <a:ea typeface="+mn-ea"/>
                <a:cs typeface="+mn-cs"/>
              </a:rPr>
              <a:t> are in a location with no or low GPS signal, they should still be able to benefit from the app. The app should cache information it last received when it was within GPS range, and the information should remain available until new information is pushed to the phone.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13</a:t>
            </a:fld>
            <a:endParaRPr lang="en-US"/>
          </a:p>
        </p:txBody>
      </p:sp>
    </p:spTree>
    <p:extLst>
      <p:ext uri="{BB962C8B-B14F-4D97-AF65-F5344CB8AC3E}">
        <p14:creationId xmlns:p14="http://schemas.microsoft.com/office/powerpoint/2010/main" xmlns="" val="3777581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sketching any concepts, we wrote out all of the information, both static and dynamic,</a:t>
            </a:r>
            <a:r>
              <a:rPr lang="en-US" baseline="0" dirty="0" smtClean="0"/>
              <a:t> that may help somebody survive during a zombie apocalypse. It became obvious pretty quickly that we would not be able to address all areas of information in our design.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14</a:t>
            </a:fld>
            <a:endParaRPr lang="en-US"/>
          </a:p>
        </p:txBody>
      </p:sp>
    </p:spTree>
    <p:extLst>
      <p:ext uri="{BB962C8B-B14F-4D97-AF65-F5344CB8AC3E}">
        <p14:creationId xmlns:p14="http://schemas.microsoft.com/office/powerpoint/2010/main" xmlns="" val="830792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started sketching, and came up with a few interfaces that had a lot of information on each screen.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15</a:t>
            </a:fld>
            <a:endParaRPr lang="en-US"/>
          </a:p>
        </p:txBody>
      </p:sp>
    </p:spTree>
    <p:extLst>
      <p:ext uri="{BB962C8B-B14F-4D97-AF65-F5344CB8AC3E}">
        <p14:creationId xmlns:p14="http://schemas.microsoft.com/office/powerpoint/2010/main" xmlns="" val="2002580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came up with various ideas, each focusing on a different main task. We tried to</a:t>
            </a:r>
            <a:r>
              <a:rPr lang="en-US" baseline="0" dirty="0" smtClean="0"/>
              <a:t> make our concepts simple and easy.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16</a:t>
            </a:fld>
            <a:endParaRPr lang="en-US"/>
          </a:p>
        </p:txBody>
      </p:sp>
    </p:spTree>
    <p:extLst>
      <p:ext uri="{BB962C8B-B14F-4D97-AF65-F5344CB8AC3E}">
        <p14:creationId xmlns:p14="http://schemas.microsoft.com/office/powerpoint/2010/main" xmlns="" val="2002580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Initially</a:t>
            </a:r>
            <a:r>
              <a:rPr lang="en-US" baseline="0" dirty="0" smtClean="0"/>
              <a:t> we leaned towards putting the priority on finding and reporting zombies, but we found a lot of flaws with that goal.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17</a:t>
            </a:fld>
            <a:endParaRPr lang="en-US"/>
          </a:p>
        </p:txBody>
      </p:sp>
    </p:spTree>
    <p:extLst>
      <p:ext uri="{BB962C8B-B14F-4D97-AF65-F5344CB8AC3E}">
        <p14:creationId xmlns:p14="http://schemas.microsoft.com/office/powerpoint/2010/main" xmlns="" val="2002580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final concept: </a:t>
            </a:r>
            <a:r>
              <a:rPr lang="en-US" dirty="0" err="1" smtClean="0"/>
              <a:t>iSurvive</a:t>
            </a:r>
            <a:r>
              <a:rPr lang="en-US" dirty="0" smtClean="0"/>
              <a:t>. The goal is to help people</a:t>
            </a:r>
            <a:r>
              <a:rPr lang="en-US" baseline="0" dirty="0" smtClean="0"/>
              <a:t> find other people while still heading towards California and avoiding zombies.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18</a:t>
            </a:fld>
            <a:endParaRPr lang="en-US"/>
          </a:p>
        </p:txBody>
      </p:sp>
    </p:spTree>
    <p:extLst>
      <p:ext uri="{BB962C8B-B14F-4D97-AF65-F5344CB8AC3E}">
        <p14:creationId xmlns:p14="http://schemas.microsoft.com/office/powerpoint/2010/main" xmlns="" val="2002580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Olivia opens up her phone to see where she is on the map and where she should go. First</a:t>
            </a:r>
            <a:r>
              <a:rPr lang="en-US" baseline="0" dirty="0" smtClean="0"/>
              <a:t> she has to prove that she’s a human. </a:t>
            </a:r>
          </a:p>
          <a:p>
            <a:endParaRPr lang="en-US" baseline="0" dirty="0" smtClean="0"/>
          </a:p>
          <a:p>
            <a:r>
              <a:rPr lang="en-US" baseline="0" dirty="0" smtClean="0"/>
              <a:t>We do the human test so that when people appear on maps, you can see the last time they proved they were human by turning on “Show paths” in the map settings menu. People will be prompted every 2 hours to prove that they’re human. If somebody has gone a long time without proving their human, the phone can be used as a zombie tracker.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19</a:t>
            </a:fld>
            <a:endParaRPr lang="en-US"/>
          </a:p>
        </p:txBody>
      </p:sp>
    </p:spTree>
    <p:extLst>
      <p:ext uri="{BB962C8B-B14F-4D97-AF65-F5344CB8AC3E}">
        <p14:creationId xmlns:p14="http://schemas.microsoft.com/office/powerpoint/2010/main" xmlns="" val="2331712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 animation</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20</a:t>
            </a:fld>
            <a:endParaRPr lang="en-US"/>
          </a:p>
        </p:txBody>
      </p:sp>
    </p:spTree>
    <p:extLst>
      <p:ext uri="{BB962C8B-B14F-4D97-AF65-F5344CB8AC3E}">
        <p14:creationId xmlns:p14="http://schemas.microsoft.com/office/powerpoint/2010/main" xmlns="" val="134856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a:t>
            </a:r>
          </a:p>
          <a:p>
            <a:r>
              <a:rPr lang="en-US" dirty="0" smtClean="0"/>
              <a:t>Help survivors find each other and avoid zombies by providing directions with minimal interruptions.</a:t>
            </a:r>
          </a:p>
          <a:p>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3</a:t>
            </a:fld>
            <a:endParaRPr lang="en-US"/>
          </a:p>
        </p:txBody>
      </p:sp>
    </p:spTree>
    <p:extLst>
      <p:ext uri="{BB962C8B-B14F-4D97-AF65-F5344CB8AC3E}">
        <p14:creationId xmlns:p14="http://schemas.microsoft.com/office/powerpoint/2010/main" xmlns="" val="4019939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Olivia gets to the main</a:t>
            </a:r>
            <a:r>
              <a:rPr lang="en-US" baseline="0" dirty="0" smtClean="0"/>
              <a:t> menu. She clicks on Maps.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21</a:t>
            </a:fld>
            <a:endParaRPr lang="en-US"/>
          </a:p>
        </p:txBody>
      </p:sp>
    </p:spTree>
    <p:extLst>
      <p:ext uri="{BB962C8B-B14F-4D97-AF65-F5344CB8AC3E}">
        <p14:creationId xmlns:p14="http://schemas.microsoft.com/office/powerpoint/2010/main" xmlns="" val="134856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Olivia sees where she is on the map. Suddenly, she gets an alert.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22</a:t>
            </a:fld>
            <a:endParaRPr lang="en-US"/>
          </a:p>
        </p:txBody>
      </p:sp>
    </p:spTree>
    <p:extLst>
      <p:ext uri="{BB962C8B-B14F-4D97-AF65-F5344CB8AC3E}">
        <p14:creationId xmlns:p14="http://schemas.microsoft.com/office/powerpoint/2010/main" xmlns="" val="134856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Olivia’s phone alerted her that there will be a possible zombie encounter</a:t>
            </a:r>
            <a:r>
              <a:rPr lang="en-US" baseline="0" dirty="0" smtClean="0"/>
              <a:t> and asks if she wants to reroute. She chooses yes.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23</a:t>
            </a:fld>
            <a:endParaRPr lang="en-US"/>
          </a:p>
        </p:txBody>
      </p:sp>
    </p:spTree>
    <p:extLst>
      <p:ext uri="{BB962C8B-B14F-4D97-AF65-F5344CB8AC3E}">
        <p14:creationId xmlns:p14="http://schemas.microsoft.com/office/powerpoint/2010/main" xmlns="" val="134856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Rerouting screen</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24</a:t>
            </a:fld>
            <a:endParaRPr lang="en-US"/>
          </a:p>
        </p:txBody>
      </p:sp>
    </p:spTree>
    <p:extLst>
      <p:ext uri="{BB962C8B-B14F-4D97-AF65-F5344CB8AC3E}">
        <p14:creationId xmlns:p14="http://schemas.microsoft.com/office/powerpoint/2010/main" xmlns="" val="134856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Olivia sees on the map that she has a new path that is avoiding the possible zombie.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25</a:t>
            </a:fld>
            <a:endParaRPr lang="en-US"/>
          </a:p>
        </p:txBody>
      </p:sp>
    </p:spTree>
    <p:extLst>
      <p:ext uri="{BB962C8B-B14F-4D97-AF65-F5344CB8AC3E}">
        <p14:creationId xmlns:p14="http://schemas.microsoft.com/office/powerpoint/2010/main" xmlns="" val="134856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Olivia sees a notification that there is a nearby group, lead by Larry the Leader. She can either request to meet them or ignore them. She</a:t>
            </a:r>
            <a:r>
              <a:rPr lang="en-US" baseline="0" dirty="0" smtClean="0"/>
              <a:t> chooses to first view their location.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26</a:t>
            </a:fld>
            <a:endParaRPr lang="en-US"/>
          </a:p>
        </p:txBody>
      </p:sp>
    </p:spTree>
    <p:extLst>
      <p:ext uri="{BB962C8B-B14F-4D97-AF65-F5344CB8AC3E}">
        <p14:creationId xmlns:p14="http://schemas.microsoft.com/office/powerpoint/2010/main" xmlns="" val="134856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Olivia sees that the group is not very far away. She’s incredibly relieved to see another group, so she</a:t>
            </a:r>
            <a:r>
              <a:rPr lang="en-US" baseline="0" dirty="0" smtClean="0"/>
              <a:t> chooses to meet them. She goes where the map directs her, and she finally meets up with Larry’s group. Larry tells her that she should use the </a:t>
            </a:r>
            <a:r>
              <a:rPr lang="en-US" baseline="0" dirty="0" err="1" smtClean="0"/>
              <a:t>iSurvive</a:t>
            </a:r>
            <a:r>
              <a:rPr lang="en-US" baseline="0" dirty="0" smtClean="0"/>
              <a:t> app to officially join their group. This will work through the phone’s </a:t>
            </a:r>
            <a:r>
              <a:rPr lang="en-US" baseline="0" dirty="0" err="1" smtClean="0"/>
              <a:t>bluetooth</a:t>
            </a:r>
            <a:r>
              <a:rPr lang="en-US" baseline="0" dirty="0" smtClean="0"/>
              <a:t> technology.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27</a:t>
            </a:fld>
            <a:endParaRPr lang="en-US"/>
          </a:p>
        </p:txBody>
      </p:sp>
    </p:spTree>
    <p:extLst>
      <p:ext uri="{BB962C8B-B14F-4D97-AF65-F5344CB8AC3E}">
        <p14:creationId xmlns:p14="http://schemas.microsoft.com/office/powerpoint/2010/main" xmlns="" val="134856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meet-up request is sent…</a:t>
            </a:r>
          </a:p>
        </p:txBody>
      </p:sp>
      <p:sp>
        <p:nvSpPr>
          <p:cNvPr id="4" name="Slide Number Placeholder 3"/>
          <p:cNvSpPr>
            <a:spLocks noGrp="1"/>
          </p:cNvSpPr>
          <p:nvPr>
            <p:ph type="sldNum" sz="quarter" idx="10"/>
          </p:nvPr>
        </p:nvSpPr>
        <p:spPr/>
        <p:txBody>
          <a:bodyPr/>
          <a:lstStyle/>
          <a:p>
            <a:fld id="{0920FCC0-3B99-E742-884E-7CE142E17EEA}" type="slidenum">
              <a:rPr lang="en-US" smtClean="0"/>
              <a:pPr/>
              <a:t>28</a:t>
            </a:fld>
            <a:endParaRPr lang="en-US"/>
          </a:p>
        </p:txBody>
      </p:sp>
    </p:spTree>
    <p:extLst>
      <p:ext uri="{BB962C8B-B14F-4D97-AF65-F5344CB8AC3E}">
        <p14:creationId xmlns:p14="http://schemas.microsoft.com/office/powerpoint/2010/main" xmlns="" val="134856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other end, Larry seems to have confirmed the meet-up. Olivia</a:t>
            </a:r>
            <a:r>
              <a:rPr lang="en-US" baseline="0" dirty="0" smtClean="0"/>
              <a:t> looks at the new route.</a:t>
            </a:r>
            <a:endParaRPr lang="en-US" dirty="0" smtClean="0"/>
          </a:p>
        </p:txBody>
      </p:sp>
      <p:sp>
        <p:nvSpPr>
          <p:cNvPr id="4" name="Slide Number Placeholder 3"/>
          <p:cNvSpPr>
            <a:spLocks noGrp="1"/>
          </p:cNvSpPr>
          <p:nvPr>
            <p:ph type="sldNum" sz="quarter" idx="10"/>
          </p:nvPr>
        </p:nvSpPr>
        <p:spPr/>
        <p:txBody>
          <a:bodyPr/>
          <a:lstStyle/>
          <a:p>
            <a:fld id="{0920FCC0-3B99-E742-884E-7CE142E17EEA}" type="slidenum">
              <a:rPr lang="en-US" smtClean="0"/>
              <a:pPr/>
              <a:t>29</a:t>
            </a:fld>
            <a:endParaRPr lang="en-US"/>
          </a:p>
        </p:txBody>
      </p:sp>
    </p:spTree>
    <p:extLst>
      <p:ext uri="{BB962C8B-B14F-4D97-AF65-F5344CB8AC3E}">
        <p14:creationId xmlns:p14="http://schemas.microsoft.com/office/powerpoint/2010/main" xmlns="" val="134856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She goes where the map directs her, and she finally meets up with Larry’s group. Larry tells her that she should use the </a:t>
            </a:r>
            <a:r>
              <a:rPr lang="en-US" baseline="0" dirty="0" err="1" smtClean="0"/>
              <a:t>iSurvive</a:t>
            </a:r>
            <a:r>
              <a:rPr lang="en-US" baseline="0" dirty="0" smtClean="0"/>
              <a:t> app to officially join their group. This will work through the phone’s </a:t>
            </a:r>
            <a:r>
              <a:rPr lang="en-US" baseline="0" dirty="0" err="1" smtClean="0"/>
              <a:t>bluetooth</a:t>
            </a:r>
            <a:r>
              <a:rPr lang="en-US" baseline="0" dirty="0" smtClean="0"/>
              <a:t> technology.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30</a:t>
            </a:fld>
            <a:endParaRPr lang="en-US"/>
          </a:p>
        </p:txBody>
      </p:sp>
    </p:spTree>
    <p:extLst>
      <p:ext uri="{BB962C8B-B14F-4D97-AF65-F5344CB8AC3E}">
        <p14:creationId xmlns:p14="http://schemas.microsoft.com/office/powerpoint/2010/main" xmlns="" val="13485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Many</a:t>
            </a:r>
            <a:r>
              <a:rPr lang="en-US" baseline="0" dirty="0" smtClean="0"/>
              <a:t> people are traveling alone and would like to have a group of people to travel with. Additionally, some groups are looking for more members.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4</a:t>
            </a:fld>
            <a:endParaRPr lang="en-US"/>
          </a:p>
        </p:txBody>
      </p:sp>
    </p:spTree>
    <p:extLst>
      <p:ext uri="{BB962C8B-B14F-4D97-AF65-F5344CB8AC3E}">
        <p14:creationId xmlns:p14="http://schemas.microsoft.com/office/powerpoint/2010/main" xmlns="" val="13694661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Olivia has to prove that she’s a human.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31</a:t>
            </a:fld>
            <a:endParaRPr lang="en-US"/>
          </a:p>
        </p:txBody>
      </p:sp>
    </p:spTree>
    <p:extLst>
      <p:ext uri="{BB962C8B-B14F-4D97-AF65-F5344CB8AC3E}">
        <p14:creationId xmlns:p14="http://schemas.microsoft.com/office/powerpoint/2010/main" xmlns="" val="134856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a:t>
            </a:r>
            <a:r>
              <a:rPr lang="en-US" baseline="0" dirty="0" smtClean="0"/>
              <a:t> test slide</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32</a:t>
            </a:fld>
            <a:endParaRPr lang="en-US"/>
          </a:p>
        </p:txBody>
      </p:sp>
    </p:spTree>
    <p:extLst>
      <p:ext uri="{BB962C8B-B14F-4D97-AF65-F5344CB8AC3E}">
        <p14:creationId xmlns:p14="http://schemas.microsoft.com/office/powerpoint/2010/main" xmlns="" val="1348563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Olivia comes to the main menu, and she chooses “Groups”.</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33</a:t>
            </a:fld>
            <a:endParaRPr lang="en-US"/>
          </a:p>
        </p:txBody>
      </p:sp>
    </p:spTree>
    <p:extLst>
      <p:ext uri="{BB962C8B-B14F-4D97-AF65-F5344CB8AC3E}">
        <p14:creationId xmlns:p14="http://schemas.microsoft.com/office/powerpoint/2010/main" xmlns="" val="134856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she chooses “Join group”</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34</a:t>
            </a:fld>
            <a:endParaRPr lang="en-US"/>
          </a:p>
        </p:txBody>
      </p:sp>
    </p:spTree>
    <p:extLst>
      <p:ext uri="{BB962C8B-B14F-4D97-AF65-F5344CB8AC3E}">
        <p14:creationId xmlns:p14="http://schemas.microsoft.com/office/powerpoint/2010/main" xmlns="" val="1348563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phone scans for nearby groups using </a:t>
            </a:r>
            <a:r>
              <a:rPr lang="en-US" dirty="0" err="1" smtClean="0"/>
              <a:t>bluetooth</a:t>
            </a:r>
            <a:r>
              <a:rPr lang="en-US" dirty="0" smtClean="0"/>
              <a:t>.</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35</a:t>
            </a:fld>
            <a:endParaRPr lang="en-US"/>
          </a:p>
        </p:txBody>
      </p:sp>
    </p:spTree>
    <p:extLst>
      <p:ext uri="{BB962C8B-B14F-4D97-AF65-F5344CB8AC3E}">
        <p14:creationId xmlns:p14="http://schemas.microsoft.com/office/powerpoint/2010/main" xmlns="" val="1348563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Larry’s group is found. She chooses to join.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36</a:t>
            </a:fld>
            <a:endParaRPr lang="en-US"/>
          </a:p>
        </p:txBody>
      </p:sp>
    </p:spTree>
    <p:extLst>
      <p:ext uri="{BB962C8B-B14F-4D97-AF65-F5344CB8AC3E}">
        <p14:creationId xmlns:p14="http://schemas.microsoft.com/office/powerpoint/2010/main" xmlns="" val="1348563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Olivia’s phone sends a request to Larry’s phone to join his group.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37</a:t>
            </a:fld>
            <a:endParaRPr lang="en-US"/>
          </a:p>
        </p:txBody>
      </p:sp>
    </p:spTree>
    <p:extLst>
      <p:ext uri="{BB962C8B-B14F-4D97-AF65-F5344CB8AC3E}">
        <p14:creationId xmlns:p14="http://schemas.microsoft.com/office/powerpoint/2010/main" xmlns="" val="1348563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Larry confirms her request, and she successfully joins. She then views a map of their new route.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38</a:t>
            </a:fld>
            <a:endParaRPr lang="en-US"/>
          </a:p>
        </p:txBody>
      </p:sp>
    </p:spTree>
    <p:extLst>
      <p:ext uri="{BB962C8B-B14F-4D97-AF65-F5344CB8AC3E}">
        <p14:creationId xmlns:p14="http://schemas.microsoft.com/office/powerpoint/2010/main" xmlns="" val="1348563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map of their new route.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39</a:t>
            </a:fld>
            <a:endParaRPr lang="en-US"/>
          </a:p>
        </p:txBody>
      </p:sp>
    </p:spTree>
    <p:extLst>
      <p:ext uri="{BB962C8B-B14F-4D97-AF65-F5344CB8AC3E}">
        <p14:creationId xmlns:p14="http://schemas.microsoft.com/office/powerpoint/2010/main" xmlns="" val="1348563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user</a:t>
            </a:r>
            <a:r>
              <a:rPr lang="en-US" baseline="0" dirty="0" smtClean="0"/>
              <a:t> testing, there are a few features we’d add in future iterations. First, when people and zombies appear on maps, there should be more information associated with them (number of people/zombies in a group, what time they were last tracked, etc.)</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40</a:t>
            </a:fld>
            <a:endParaRPr lang="en-US"/>
          </a:p>
        </p:txBody>
      </p:sp>
    </p:spTree>
    <p:extLst>
      <p:ext uri="{BB962C8B-B14F-4D97-AF65-F5344CB8AC3E}">
        <p14:creationId xmlns:p14="http://schemas.microsoft.com/office/powerpoint/2010/main" xmlns="" val="2331712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a:t>
            </a:r>
            <a:r>
              <a:rPr lang="en-US" baseline="0" dirty="0" smtClean="0"/>
              <a:t> though phones are unable to make phone calls, text, or get on the Internet, GPS technology is advanced enough to send information (apps, announcements, location, etc.). Phones are also able to push information out when they are in areas that have a GPSO signal. Additionally, phones may not always have a strong GPS signal, but they automatically cache the information that was available to them at the last time they had a strong signal.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5</a:t>
            </a:fld>
            <a:endParaRPr lang="en-US"/>
          </a:p>
        </p:txBody>
      </p:sp>
    </p:spTree>
    <p:extLst>
      <p:ext uri="{BB962C8B-B14F-4D97-AF65-F5344CB8AC3E}">
        <p14:creationId xmlns:p14="http://schemas.microsoft.com/office/powerpoint/2010/main" xmlns="" val="31502206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users also really liked the idea of being able to view low signal areas and view and leave notes. Here is a sketch of what these things may look like. The red color of our low signal areas in our original sketches and prototypes was a bit confusing, so we changed it to gray, which often signifies something that isn’t available.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41</a:t>
            </a:fld>
            <a:endParaRPr lang="en-US"/>
          </a:p>
        </p:txBody>
      </p:sp>
    </p:spTree>
    <p:extLst>
      <p:ext uri="{BB962C8B-B14F-4D97-AF65-F5344CB8AC3E}">
        <p14:creationId xmlns:p14="http://schemas.microsoft.com/office/powerpoint/2010/main" xmlns="" val="23317127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 map,</a:t>
            </a:r>
            <a:r>
              <a:rPr lang="en-US" baseline="0" dirty="0" smtClean="0"/>
              <a:t> location, and people-finding functions, our app also has a lot of built-in information (first aid, finding food and water, building and securing shelter, identifying and killing zombies, etc.) Use of </a:t>
            </a:r>
            <a:r>
              <a:rPr lang="en-US" baseline="0" dirty="0" err="1" smtClean="0"/>
              <a:t>iSurvive</a:t>
            </a:r>
            <a:r>
              <a:rPr lang="en-US" baseline="0" dirty="0" smtClean="0"/>
              <a:t> never trumps the need to run from zombies, but it has a lot of life-saving features for use when a person is not in immediate danger.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42</a:t>
            </a:fld>
            <a:endParaRPr lang="en-US"/>
          </a:p>
        </p:txBody>
      </p:sp>
    </p:spTree>
    <p:extLst>
      <p:ext uri="{BB962C8B-B14F-4D97-AF65-F5344CB8AC3E}">
        <p14:creationId xmlns:p14="http://schemas.microsoft.com/office/powerpoint/2010/main" xmlns="" val="23752645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heart of our design is in connecting people with each other. Once people join in a group via Bluetooth, their phones are all connected. This could lead to more</a:t>
            </a:r>
            <a:r>
              <a:rPr lang="en-US" baseline="0" dirty="0" smtClean="0"/>
              <a:t> group features. For example, if people from the group get separated, the GPS could lead them back to each other.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43</a:t>
            </a:fld>
            <a:endParaRPr lang="en-US"/>
          </a:p>
        </p:txBody>
      </p:sp>
    </p:spTree>
    <p:extLst>
      <p:ext uri="{BB962C8B-B14F-4D97-AF65-F5344CB8AC3E}">
        <p14:creationId xmlns:p14="http://schemas.microsoft.com/office/powerpoint/2010/main" xmlns="" val="34159857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people might want as direct a route as possible, and aren’t worried about always having a GPS signal. Others</a:t>
            </a:r>
            <a:r>
              <a:rPr lang="en-US" baseline="0" dirty="0" smtClean="0"/>
              <a:t> may feel most comfortable knowing that they’ll always have a GPS signal. Perhaps the navigation could be advanced enough to let people toggle between routes that are either direct or high-signal.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44</a:t>
            </a:fld>
            <a:endParaRPr lang="en-US"/>
          </a:p>
        </p:txBody>
      </p:sp>
    </p:spTree>
    <p:extLst>
      <p:ext uri="{BB962C8B-B14F-4D97-AF65-F5344CB8AC3E}">
        <p14:creationId xmlns:p14="http://schemas.microsoft.com/office/powerpoint/2010/main" xmlns="" val="34159857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zombie expert explained many of the benefits of traveling in a group with other people. Everybody can benefit from diverse backgrounds, knowledge, and skills. However, if people would rather travel alone, or if groups do not want to add any more members, they have the</a:t>
            </a:r>
            <a:r>
              <a:rPr lang="en-US" baseline="0" dirty="0" smtClean="0"/>
              <a:t> option to be invisible and/or deny meet-up requests.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45</a:t>
            </a:fld>
            <a:endParaRPr lang="en-US"/>
          </a:p>
        </p:txBody>
      </p:sp>
    </p:spTree>
    <p:extLst>
      <p:ext uri="{BB962C8B-B14F-4D97-AF65-F5344CB8AC3E}">
        <p14:creationId xmlns:p14="http://schemas.microsoft.com/office/powerpoint/2010/main" xmlns="" val="34159857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 screen: Slide</a:t>
            </a:r>
            <a:r>
              <a:rPr lang="en-US" baseline="0" dirty="0" smtClean="0"/>
              <a:t> the emergency button to report an emergency.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47</a:t>
            </a:fld>
            <a:endParaRPr lang="en-US"/>
          </a:p>
        </p:txBody>
      </p:sp>
    </p:spTree>
    <p:extLst>
      <p:ext uri="{BB962C8B-B14F-4D97-AF65-F5344CB8AC3E}">
        <p14:creationId xmlns:p14="http://schemas.microsoft.com/office/powerpoint/2010/main" xmlns="" val="31130176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emergency</a:t>
            </a:r>
            <a:r>
              <a:rPr lang="en-US" baseline="0" dirty="0" smtClean="0"/>
              <a:t> button slides.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48</a:t>
            </a:fld>
            <a:endParaRPr lang="en-US"/>
          </a:p>
        </p:txBody>
      </p:sp>
    </p:spTree>
    <p:extLst>
      <p:ext uri="{BB962C8B-B14F-4D97-AF65-F5344CB8AC3E}">
        <p14:creationId xmlns:p14="http://schemas.microsoft.com/office/powerpoint/2010/main" xmlns="" val="31130176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emergency is successfully reported if someone is within GPS range.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49</a:t>
            </a:fld>
            <a:endParaRPr lang="en-US"/>
          </a:p>
        </p:txBody>
      </p:sp>
    </p:spTree>
    <p:extLst>
      <p:ext uri="{BB962C8B-B14F-4D97-AF65-F5344CB8AC3E}">
        <p14:creationId xmlns:p14="http://schemas.microsoft.com/office/powerpoint/2010/main" xmlns="" val="31130176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emergency is not successfully reported if they’re not within GPS</a:t>
            </a:r>
            <a:r>
              <a:rPr lang="en-US" baseline="0" dirty="0" smtClean="0"/>
              <a:t> range.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50</a:t>
            </a:fld>
            <a:endParaRPr lang="en-US"/>
          </a:p>
        </p:txBody>
      </p:sp>
    </p:spTree>
    <p:extLst>
      <p:ext uri="{BB962C8B-B14F-4D97-AF65-F5344CB8AC3E}">
        <p14:creationId xmlns:p14="http://schemas.microsoft.com/office/powerpoint/2010/main" xmlns="" val="31130176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all of the map settings.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51</a:t>
            </a:fld>
            <a:endParaRPr lang="en-US"/>
          </a:p>
        </p:txBody>
      </p:sp>
    </p:spTree>
    <p:extLst>
      <p:ext uri="{BB962C8B-B14F-4D97-AF65-F5344CB8AC3E}">
        <p14:creationId xmlns:p14="http://schemas.microsoft.com/office/powerpoint/2010/main" xmlns="" val="3113017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people have heard the rumor that the government is rebuilding in California, so they are traveling towards California. They want to take the most direct route, but are willing to re-route if it means staying away from zombies. </a:t>
            </a:r>
          </a:p>
          <a:p>
            <a:endParaRPr lang="en-US" dirty="0" smtClean="0"/>
          </a:p>
          <a:p>
            <a:r>
              <a:rPr lang="en-US" dirty="0" smtClean="0"/>
              <a:t>OTHER PREDISPOSITIONS: </a:t>
            </a:r>
          </a:p>
          <a:p>
            <a:endParaRPr lang="en-US" dirty="0" smtClean="0"/>
          </a:p>
          <a:p>
            <a:r>
              <a:rPr lang="en-US" dirty="0" smtClean="0"/>
              <a:t>Most people don’t know how to survive in “the wild”.</a:t>
            </a:r>
          </a:p>
          <a:p>
            <a:r>
              <a:rPr lang="en-US" dirty="0" smtClean="0"/>
              <a:t>Most people have smart phones and can use them.</a:t>
            </a:r>
          </a:p>
          <a:p>
            <a:r>
              <a:rPr lang="en-US" dirty="0" smtClean="0"/>
              <a:t>Because of solar-powered batteries, we don’t need to worry about the phones losing battery life.</a:t>
            </a:r>
          </a:p>
          <a:p>
            <a:r>
              <a:rPr lang="en-US" dirty="0" smtClean="0"/>
              <a:t>GPS signal isn’t always reliable, but we are able to display where the low-signal areas are. </a:t>
            </a:r>
          </a:p>
        </p:txBody>
      </p:sp>
      <p:sp>
        <p:nvSpPr>
          <p:cNvPr id="4" name="Slide Number Placeholder 3"/>
          <p:cNvSpPr>
            <a:spLocks noGrp="1"/>
          </p:cNvSpPr>
          <p:nvPr>
            <p:ph type="sldNum" sz="quarter" idx="10"/>
          </p:nvPr>
        </p:nvSpPr>
        <p:spPr/>
        <p:txBody>
          <a:bodyPr/>
          <a:lstStyle/>
          <a:p>
            <a:fld id="{0920FCC0-3B99-E742-884E-7CE142E17EEA}" type="slidenum">
              <a:rPr lang="en-US" smtClean="0"/>
              <a:pPr/>
              <a:t>6</a:t>
            </a:fld>
            <a:endParaRPr lang="en-US"/>
          </a:p>
        </p:txBody>
      </p:sp>
    </p:spTree>
    <p:extLst>
      <p:ext uri="{BB962C8B-B14F-4D97-AF65-F5344CB8AC3E}">
        <p14:creationId xmlns:p14="http://schemas.microsoft.com/office/powerpoint/2010/main" xmlns="" val="9197822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the map might look like if you turned on “Show paths”</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52</a:t>
            </a:fld>
            <a:endParaRPr lang="en-US"/>
          </a:p>
        </p:txBody>
      </p:sp>
    </p:spTree>
    <p:extLst>
      <p:ext uri="{BB962C8B-B14F-4D97-AF65-F5344CB8AC3E}">
        <p14:creationId xmlns:p14="http://schemas.microsoft.com/office/powerpoint/2010/main" xmlns="" val="31130176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the map might look like if you chose to display low signal</a:t>
            </a:r>
            <a:r>
              <a:rPr lang="en-US" baseline="0" dirty="0" smtClean="0"/>
              <a:t> areas.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53</a:t>
            </a:fld>
            <a:endParaRPr lang="en-US"/>
          </a:p>
        </p:txBody>
      </p:sp>
    </p:spTree>
    <p:extLst>
      <p:ext uri="{BB962C8B-B14F-4D97-AF65-F5344CB8AC3E}">
        <p14:creationId xmlns:p14="http://schemas.microsoft.com/office/powerpoint/2010/main" xmlns="" val="31130176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categories</a:t>
            </a:r>
            <a:r>
              <a:rPr lang="en-US" baseline="0" dirty="0" smtClean="0"/>
              <a:t> within </a:t>
            </a:r>
            <a:r>
              <a:rPr lang="en-US" baseline="0" smtClean="0"/>
              <a:t>our guide.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54</a:t>
            </a:fld>
            <a:endParaRPr lang="en-US"/>
          </a:p>
        </p:txBody>
      </p:sp>
    </p:spTree>
    <p:extLst>
      <p:ext uri="{BB962C8B-B14F-4D97-AF65-F5344CB8AC3E}">
        <p14:creationId xmlns:p14="http://schemas.microsoft.com/office/powerpoint/2010/main" xmlns="" val="31130176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Prototype testing</a:t>
            </a:r>
            <a:endParaRPr lang="en-US" b="1" dirty="0" smtClean="0"/>
          </a:p>
          <a:p>
            <a:pPr rtl="0"/>
            <a:r>
              <a:rPr lang="en-US" sz="1200" b="0" i="0" u="none" strike="noStrike" kern="1200" dirty="0" smtClean="0">
                <a:solidFill>
                  <a:schemeClr val="tx1"/>
                </a:solidFill>
                <a:effectLst/>
                <a:latin typeface="+mn-lt"/>
                <a:ea typeface="+mn-ea"/>
                <a:cs typeface="+mn-cs"/>
              </a:rPr>
              <a:t>The following scenarios were included in our PowerPoint prototype:</a:t>
            </a:r>
            <a:r>
              <a:rPr lang="en-US" dirty="0" smtClean="0"/>
              <a:t/>
            </a:r>
            <a:br>
              <a:rPr lang="en-US" dirty="0" smtClean="0"/>
            </a:br>
            <a:r>
              <a:rPr lang="en-US" sz="1200" b="1" i="0" u="none" strike="noStrike" kern="1200" dirty="0" smtClean="0">
                <a:solidFill>
                  <a:schemeClr val="tx1"/>
                </a:solidFill>
                <a:effectLst/>
                <a:latin typeface="+mn-lt"/>
                <a:ea typeface="+mn-ea"/>
                <a:cs typeface="+mn-cs"/>
              </a:rPr>
              <a:t>Scenario 1</a:t>
            </a:r>
            <a:endParaRPr lang="en-US" b="1" dirty="0" smtClean="0"/>
          </a:p>
          <a:p>
            <a:pPr rtl="0"/>
            <a:r>
              <a:rPr lang="en-US" sz="1200" b="1" i="1" u="none" strike="noStrike" kern="1200" dirty="0" smtClean="0">
                <a:solidFill>
                  <a:schemeClr val="tx1"/>
                </a:solidFill>
                <a:effectLst/>
                <a:latin typeface="+mn-lt"/>
                <a:ea typeface="+mn-ea"/>
                <a:cs typeface="+mn-cs"/>
              </a:rPr>
              <a:t>You are on your way to California. It’s been a while since you made sure you were headed the right way. What do you do?</a:t>
            </a:r>
            <a:r>
              <a:rPr lang="en-US" dirty="0" smtClean="0"/>
              <a:t/>
            </a:r>
            <a:br>
              <a:rPr lang="en-US" dirty="0" smtClean="0"/>
            </a:br>
            <a:r>
              <a:rPr lang="en-US" sz="1200" b="0" i="0" u="none" strike="noStrike" kern="1200" dirty="0" smtClean="0">
                <a:solidFill>
                  <a:schemeClr val="tx1"/>
                </a:solidFill>
                <a:effectLst/>
                <a:latin typeface="+mn-lt"/>
                <a:ea typeface="+mn-ea"/>
                <a:cs typeface="+mn-cs"/>
              </a:rPr>
              <a:t>In this scenario we are hoping to see the participant we would like for the participant to perform the human test and look at the map To check that they are still headed in the right direction.</a:t>
            </a:r>
            <a:r>
              <a:rPr lang="en-US" dirty="0" smtClean="0"/>
              <a:t/>
            </a:r>
            <a:br>
              <a:rPr lang="en-US" dirty="0" smtClean="0"/>
            </a:br>
            <a:r>
              <a:rPr lang="en-US" sz="1200" b="1" i="0" u="none" strike="noStrike" kern="1200" dirty="0" smtClean="0">
                <a:solidFill>
                  <a:schemeClr val="tx1"/>
                </a:solidFill>
                <a:effectLst/>
                <a:latin typeface="+mn-lt"/>
                <a:ea typeface="+mn-ea"/>
                <a:cs typeface="+mn-cs"/>
              </a:rPr>
              <a:t>Scenario 2</a:t>
            </a:r>
            <a:endParaRPr lang="en-US" b="1" dirty="0" smtClean="0"/>
          </a:p>
          <a:p>
            <a:pPr rtl="0"/>
            <a:r>
              <a:rPr lang="en-US" sz="1200" b="1" i="1" u="none" strike="noStrike" kern="1200" dirty="0" smtClean="0">
                <a:solidFill>
                  <a:schemeClr val="tx1"/>
                </a:solidFill>
                <a:effectLst/>
                <a:latin typeface="+mn-lt"/>
                <a:ea typeface="+mn-ea"/>
                <a:cs typeface="+mn-cs"/>
              </a:rPr>
              <a:t>Your phone vibrates frantically in your pocket. What do you do?</a:t>
            </a:r>
            <a:r>
              <a:rPr lang="en-US" dirty="0" smtClean="0"/>
              <a:t/>
            </a:r>
            <a:br>
              <a:rPr lang="en-US" dirty="0" smtClean="0"/>
            </a:br>
            <a:r>
              <a:rPr lang="en-US" sz="1200" b="0" i="0" u="none" strike="noStrike" kern="1200" dirty="0" smtClean="0">
                <a:solidFill>
                  <a:schemeClr val="tx1"/>
                </a:solidFill>
                <a:effectLst/>
                <a:latin typeface="+mn-lt"/>
                <a:ea typeface="+mn-ea"/>
                <a:cs typeface="+mn-cs"/>
              </a:rPr>
              <a:t>In this scenario we will introduce the participant to the zombies! Their phone is warning them of a possible zombie encounter if they continue on their current route. The phone asks them if they’d like to consider another route.</a:t>
            </a:r>
            <a:r>
              <a:rPr lang="en-US" dirty="0" smtClean="0"/>
              <a:t/>
            </a:r>
            <a:br>
              <a:rPr lang="en-US" dirty="0" smtClean="0"/>
            </a:br>
            <a:r>
              <a:rPr lang="en-US" sz="1200" b="1" i="0" u="none" strike="noStrike" kern="1200" dirty="0" smtClean="0">
                <a:solidFill>
                  <a:schemeClr val="tx1"/>
                </a:solidFill>
                <a:effectLst/>
                <a:latin typeface="+mn-lt"/>
                <a:ea typeface="+mn-ea"/>
                <a:cs typeface="+mn-cs"/>
              </a:rPr>
              <a:t>Scenario 3</a:t>
            </a:r>
            <a:endParaRPr lang="en-US" b="1" dirty="0" smtClean="0"/>
          </a:p>
          <a:p>
            <a:pPr rtl="0"/>
            <a:r>
              <a:rPr lang="en-US" sz="1200" b="1" i="1" u="none" strike="noStrike" kern="1200" dirty="0" smtClean="0">
                <a:solidFill>
                  <a:schemeClr val="tx1"/>
                </a:solidFill>
                <a:effectLst/>
                <a:latin typeface="+mn-lt"/>
                <a:ea typeface="+mn-ea"/>
                <a:cs typeface="+mn-cs"/>
              </a:rPr>
              <a:t>Your phone tells you that you have come within range of another group of people. What do you do?</a:t>
            </a:r>
            <a:r>
              <a:rPr lang="en-US" dirty="0" smtClean="0"/>
              <a:t/>
            </a:r>
            <a:br>
              <a:rPr lang="en-US" dirty="0" smtClean="0"/>
            </a:br>
            <a:r>
              <a:rPr lang="en-US" sz="1200" b="0" i="0" u="none" strike="noStrike" kern="1200" dirty="0" smtClean="0">
                <a:solidFill>
                  <a:schemeClr val="tx1"/>
                </a:solidFill>
                <a:effectLst/>
                <a:latin typeface="+mn-lt"/>
                <a:ea typeface="+mn-ea"/>
                <a:cs typeface="+mn-cs"/>
              </a:rPr>
              <a:t>In this scenario, the participant walks through the steps it would take to meet up with the other group of individuals. If they decide to NOT meet the other group, allow that to play out for a bit, and then ask the participant what they would do if they DID want to meet up with that group.</a:t>
            </a:r>
            <a:r>
              <a:rPr lang="en-US" dirty="0" smtClean="0"/>
              <a:t/>
            </a:r>
            <a:br>
              <a:rPr lang="en-US" dirty="0" smtClean="0"/>
            </a:br>
            <a:r>
              <a:rPr lang="en-US" sz="1200" b="0" i="0" u="none" strike="noStrike" kern="1200" dirty="0" smtClean="0">
                <a:solidFill>
                  <a:schemeClr val="tx1"/>
                </a:solidFill>
                <a:effectLst/>
                <a:latin typeface="+mn-lt"/>
                <a:ea typeface="+mn-ea"/>
                <a:cs typeface="+mn-cs"/>
              </a:rPr>
              <a:t>…</a:t>
            </a:r>
            <a:r>
              <a:rPr lang="en-US" dirty="0" smtClean="0"/>
              <a:t/>
            </a:r>
            <a:br>
              <a:rPr lang="en-US" dirty="0" smtClean="0"/>
            </a:br>
            <a:r>
              <a:rPr lang="en-US" sz="1200" b="1" i="1" u="none" strike="noStrike" kern="1200" dirty="0" smtClean="0">
                <a:solidFill>
                  <a:schemeClr val="tx1"/>
                </a:solidFill>
                <a:effectLst/>
                <a:latin typeface="+mn-lt"/>
                <a:ea typeface="+mn-ea"/>
                <a:cs typeface="+mn-cs"/>
              </a:rPr>
              <a:t>You finally meet up with the other group of people and their “leader” asks you to officially join their group through the application.</a:t>
            </a:r>
            <a:r>
              <a:rPr lang="en-US" dirty="0" smtClean="0"/>
              <a:t/>
            </a:r>
            <a:br>
              <a:rPr lang="en-US" dirty="0" smtClean="0"/>
            </a:br>
            <a:r>
              <a:rPr lang="en-US" sz="1200" b="0" i="0" u="none" strike="noStrike" kern="1200" dirty="0" smtClean="0">
                <a:solidFill>
                  <a:schemeClr val="tx1"/>
                </a:solidFill>
                <a:effectLst/>
                <a:latin typeface="+mn-lt"/>
                <a:ea typeface="+mn-ea"/>
                <a:cs typeface="+mn-cs"/>
              </a:rPr>
              <a:t>I’m beginning to wonder why we insist on having the group functionality at all. What benefit to the post-apocalypse users get out of being in a group?</a:t>
            </a:r>
            <a:r>
              <a:rPr lang="en-US" dirty="0" smtClean="0"/>
              <a:t/>
            </a:r>
            <a:br>
              <a:rPr lang="en-US" dirty="0" smtClean="0"/>
            </a:br>
            <a:r>
              <a:rPr lang="en-US" sz="1200" b="0" i="0" u="none" strike="noStrike" kern="1200" dirty="0" smtClean="0">
                <a:solidFill>
                  <a:schemeClr val="tx1"/>
                </a:solidFill>
                <a:effectLst/>
                <a:latin typeface="+mn-lt"/>
                <a:ea typeface="+mn-ea"/>
                <a:cs typeface="+mn-cs"/>
              </a:rPr>
              <a:t>--Anna cleared it up: groups are good for keeping track of the others in your group (when they get separated, or in case they turn to zombies).</a:t>
            </a:r>
            <a:r>
              <a:rPr lang="en-US" dirty="0" smtClean="0"/>
              <a:t/>
            </a:r>
            <a:br>
              <a:rPr lang="en-US" dirty="0" smtClean="0"/>
            </a:br>
            <a:r>
              <a:rPr lang="en-US" sz="1200" b="1" i="0" u="none" strike="noStrike" kern="1200" dirty="0" smtClean="0">
                <a:solidFill>
                  <a:schemeClr val="tx1"/>
                </a:solidFill>
                <a:effectLst/>
                <a:latin typeface="+mn-lt"/>
                <a:ea typeface="+mn-ea"/>
                <a:cs typeface="+mn-cs"/>
              </a:rPr>
              <a:t>Scenario 4</a:t>
            </a:r>
            <a:endParaRPr lang="en-US" b="1" dirty="0" smtClean="0"/>
          </a:p>
          <a:p>
            <a:pPr rtl="0"/>
            <a:r>
              <a:rPr lang="en-US" sz="1200" b="1" i="1" u="none" strike="noStrike" kern="1200" dirty="0" smtClean="0">
                <a:solidFill>
                  <a:schemeClr val="tx1"/>
                </a:solidFill>
                <a:effectLst/>
                <a:latin typeface="+mn-lt"/>
                <a:ea typeface="+mn-ea"/>
                <a:cs typeface="+mn-cs"/>
              </a:rPr>
              <a:t>You just fell down some stairs and you’ve hurt your ankle pretty badly. You can still walk, but not very well. What do you do?</a:t>
            </a:r>
            <a:r>
              <a:rPr lang="en-US" dirty="0" smtClean="0"/>
              <a:t/>
            </a:r>
            <a:br>
              <a:rPr lang="en-US" dirty="0" smtClean="0"/>
            </a:br>
            <a:r>
              <a:rPr lang="en-US" sz="1200" b="0" i="0" u="none" strike="noStrike" kern="1200" dirty="0" smtClean="0">
                <a:solidFill>
                  <a:schemeClr val="tx1"/>
                </a:solidFill>
                <a:effectLst/>
                <a:latin typeface="+mn-lt"/>
                <a:ea typeface="+mn-ea"/>
                <a:cs typeface="+mn-cs"/>
              </a:rPr>
              <a:t>This scenario walks the participant through emergency reporting.</a:t>
            </a:r>
            <a:r>
              <a:rPr lang="en-US" dirty="0" smtClean="0"/>
              <a:t/>
            </a:r>
            <a:br>
              <a:rPr lang="en-US" dirty="0" smtClean="0"/>
            </a:br>
            <a:r>
              <a:rPr lang="en-US" sz="1200" b="0" i="0" u="none" strike="noStrike" kern="1200" dirty="0" smtClean="0">
                <a:solidFill>
                  <a:schemeClr val="tx1"/>
                </a:solidFill>
                <a:effectLst/>
                <a:latin typeface="+mn-lt"/>
                <a:ea typeface="+mn-ea"/>
                <a:cs typeface="+mn-cs"/>
              </a:rPr>
              <a:t>…</a:t>
            </a:r>
            <a:r>
              <a:rPr lang="en-US" dirty="0" smtClean="0"/>
              <a:t/>
            </a:r>
            <a:br>
              <a:rPr lang="en-US" dirty="0" smtClean="0"/>
            </a:br>
            <a:r>
              <a:rPr lang="en-US" sz="1200" b="1" i="1" u="none" strike="noStrike" kern="1200" dirty="0" smtClean="0">
                <a:solidFill>
                  <a:schemeClr val="tx1"/>
                </a:solidFill>
                <a:effectLst/>
                <a:latin typeface="+mn-lt"/>
                <a:ea typeface="+mn-ea"/>
                <a:cs typeface="+mn-cs"/>
              </a:rPr>
              <a:t>Let’s try this a different way. Suppose you were in that accident but you were NOT in a good-signal area. What do you do?</a:t>
            </a:r>
            <a:r>
              <a:rPr lang="en-US" dirty="0" smtClean="0"/>
              <a:t/>
            </a:r>
            <a:br>
              <a:rPr lang="en-US" dirty="0" smtClean="0"/>
            </a:br>
            <a:r>
              <a:rPr lang="en-US" sz="1200" b="0" i="0" u="none" strike="noStrike" kern="1200" dirty="0" smtClean="0">
                <a:solidFill>
                  <a:schemeClr val="tx1"/>
                </a:solidFill>
                <a:effectLst/>
                <a:latin typeface="+mn-lt"/>
                <a:ea typeface="+mn-ea"/>
                <a:cs typeface="+mn-cs"/>
              </a:rPr>
              <a:t>What do they do when there is no signal where they are?</a:t>
            </a:r>
            <a:r>
              <a:rPr lang="en-US" dirty="0" smtClean="0"/>
              <a:t/>
            </a:r>
            <a:br>
              <a:rPr lang="en-US" dirty="0" smtClean="0"/>
            </a:br>
            <a:r>
              <a:rPr lang="en-US" sz="1200" b="1" i="0" u="none" strike="noStrike" kern="1200" dirty="0" smtClean="0">
                <a:solidFill>
                  <a:schemeClr val="tx1"/>
                </a:solidFill>
                <a:effectLst/>
                <a:latin typeface="+mn-lt"/>
                <a:ea typeface="+mn-ea"/>
                <a:cs typeface="+mn-cs"/>
              </a:rPr>
              <a:t>Scenario 5</a:t>
            </a:r>
            <a:endParaRPr lang="en-US" b="1" dirty="0" smtClean="0"/>
          </a:p>
          <a:p>
            <a:pPr rtl="0"/>
            <a:r>
              <a:rPr lang="en-US" sz="1200" b="1" i="1" u="none" strike="noStrike" kern="1200" dirty="0" smtClean="0">
                <a:solidFill>
                  <a:schemeClr val="tx1"/>
                </a:solidFill>
                <a:effectLst/>
                <a:latin typeface="+mn-lt"/>
                <a:ea typeface="+mn-ea"/>
                <a:cs typeface="+mn-cs"/>
              </a:rPr>
              <a:t>You come across a couple of zombies. They didn’t notice you and you were able to maneuver your way out of there. Report the zombie activity that you spotted so that others will be aware.</a:t>
            </a:r>
            <a:r>
              <a:rPr lang="en-US" dirty="0" smtClean="0"/>
              <a:t/>
            </a:r>
            <a:br>
              <a:rPr lang="en-US" dirty="0" smtClean="0"/>
            </a:br>
            <a:r>
              <a:rPr lang="en-US" sz="1200" b="0" i="0" u="none" strike="noStrike" kern="1200" dirty="0" smtClean="0">
                <a:solidFill>
                  <a:schemeClr val="tx1"/>
                </a:solidFill>
                <a:effectLst/>
                <a:latin typeface="+mn-lt"/>
                <a:ea typeface="+mn-ea"/>
                <a:cs typeface="+mn-cs"/>
              </a:rPr>
              <a:t>The scenario takes the participant through zombie reporting.</a:t>
            </a:r>
            <a:r>
              <a:rPr lang="en-US" dirty="0" smtClean="0"/>
              <a:t/>
            </a:r>
            <a:br>
              <a:rPr lang="en-US" dirty="0" smtClean="0"/>
            </a:br>
            <a:r>
              <a:rPr lang="en-US" sz="1200" b="1" i="0" u="none" strike="noStrike" kern="1200" dirty="0" smtClean="0">
                <a:solidFill>
                  <a:schemeClr val="tx1"/>
                </a:solidFill>
                <a:effectLst/>
                <a:latin typeface="+mn-lt"/>
                <a:ea typeface="+mn-ea"/>
                <a:cs typeface="+mn-cs"/>
              </a:rPr>
              <a:t>Scenario 6</a:t>
            </a:r>
            <a:endParaRPr lang="en-US" b="1" dirty="0" smtClean="0"/>
          </a:p>
          <a:p>
            <a:pPr rtl="0"/>
            <a:r>
              <a:rPr lang="en-US" sz="1200" b="1" i="1" u="none" strike="noStrike" kern="1200" dirty="0" smtClean="0">
                <a:solidFill>
                  <a:schemeClr val="tx1"/>
                </a:solidFill>
                <a:effectLst/>
                <a:latin typeface="+mn-lt"/>
                <a:ea typeface="+mn-ea"/>
                <a:cs typeface="+mn-cs"/>
              </a:rPr>
              <a:t>What other situations do you think you could run into in this zombie apocalypse? Try to play out what you would do with this prototype.</a:t>
            </a:r>
            <a:r>
              <a:rPr lang="en-US" dirty="0" smtClean="0"/>
              <a:t/>
            </a:r>
            <a:br>
              <a:rPr lang="en-US" dirty="0" smtClean="0"/>
            </a:br>
            <a:r>
              <a:rPr lang="en-US" sz="1200" b="0" i="0" u="none" strike="noStrike" kern="1200" dirty="0" smtClean="0">
                <a:solidFill>
                  <a:schemeClr val="tx1"/>
                </a:solidFill>
                <a:effectLst/>
                <a:latin typeface="+mn-lt"/>
                <a:ea typeface="+mn-ea"/>
                <a:cs typeface="+mn-cs"/>
              </a:rPr>
              <a:t>Just want them to explore.</a:t>
            </a:r>
            <a:r>
              <a:rPr lang="en-US" dirty="0" smtClean="0"/>
              <a:t/>
            </a:r>
            <a:br>
              <a:rPr lang="en-US" dirty="0" smtClean="0"/>
            </a:br>
            <a:r>
              <a:rPr lang="en-US" dirty="0" smtClean="0"/>
              <a:t/>
            </a:r>
            <a:br>
              <a:rPr lang="en-US" dirty="0" smtClean="0"/>
            </a:br>
            <a:r>
              <a:rPr lang="en-US" sz="1200" b="1" i="0" u="none" strike="noStrike" kern="1200" dirty="0" smtClean="0">
                <a:solidFill>
                  <a:schemeClr val="tx1"/>
                </a:solidFill>
                <a:effectLst/>
                <a:latin typeface="+mn-lt"/>
                <a:ea typeface="+mn-ea"/>
                <a:cs typeface="+mn-cs"/>
              </a:rPr>
              <a:t>Testing results</a:t>
            </a:r>
            <a:endParaRPr lang="en-US" b="1" dirty="0" smtClean="0"/>
          </a:p>
          <a:p>
            <a:pPr fontAlgn="base"/>
            <a:r>
              <a:rPr lang="en-US" sz="1200" b="0" i="0" u="none" strike="noStrike" kern="1200" dirty="0" smtClean="0">
                <a:solidFill>
                  <a:schemeClr val="tx1"/>
                </a:solidFill>
                <a:effectLst/>
                <a:latin typeface="+mn-lt"/>
                <a:ea typeface="+mn-ea"/>
                <a:cs typeface="+mn-cs"/>
              </a:rPr>
              <a:t>The emergency slider was not clear. One participant forgot about it completely, because it was on every screen.</a:t>
            </a:r>
          </a:p>
          <a:p>
            <a:pPr fontAlgn="base"/>
            <a:r>
              <a:rPr lang="en-US" sz="1200" b="0" i="0" u="none" strike="noStrike" kern="1200" dirty="0" smtClean="0">
                <a:solidFill>
                  <a:schemeClr val="tx1"/>
                </a:solidFill>
                <a:effectLst/>
                <a:latin typeface="+mn-lt"/>
                <a:ea typeface="+mn-ea"/>
                <a:cs typeface="+mn-cs"/>
              </a:rPr>
              <a:t>It isn’t clear that our app automatically routes in a way to avoid zombies</a:t>
            </a:r>
          </a:p>
          <a:p>
            <a:pPr fontAlgn="base"/>
            <a:r>
              <a:rPr lang="en-US" sz="1200" b="0" i="0" u="none" strike="noStrike" kern="1200" dirty="0" smtClean="0">
                <a:solidFill>
                  <a:schemeClr val="tx1"/>
                </a:solidFill>
                <a:effectLst/>
                <a:latin typeface="+mn-lt"/>
                <a:ea typeface="+mn-ea"/>
                <a:cs typeface="+mn-cs"/>
              </a:rPr>
              <a:t>We forgot to include time stamps in the prototype, even though it was in the design. One participant said he wished it showed the time stamp! So it was probably a good idea.</a:t>
            </a:r>
          </a:p>
          <a:p>
            <a:pPr fontAlgn="base"/>
            <a:r>
              <a:rPr lang="en-US" sz="1200" b="0" i="0" u="none" strike="noStrike" kern="1200" dirty="0" smtClean="0">
                <a:solidFill>
                  <a:schemeClr val="tx1"/>
                </a:solidFill>
                <a:effectLst/>
                <a:latin typeface="+mn-lt"/>
                <a:ea typeface="+mn-ea"/>
                <a:cs typeface="+mn-cs"/>
              </a:rPr>
              <a:t>Change the compass thing</a:t>
            </a:r>
          </a:p>
          <a:p>
            <a:r>
              <a:rPr lang="en-US" dirty="0" smtClean="0"/>
              <a:t/>
            </a:r>
            <a:br>
              <a:rPr lang="en-US" dirty="0" smtClean="0"/>
            </a:br>
            <a:r>
              <a:rPr lang="en-US" dirty="0" smtClean="0"/>
              <a:t/>
            </a:r>
            <a:br>
              <a:rPr lang="en-US" dirty="0" smtClean="0"/>
            </a:br>
            <a:r>
              <a:rPr lang="en-US" sz="1200" b="0" i="0" u="none" strike="noStrike" kern="1200" dirty="0" smtClean="0">
                <a:solidFill>
                  <a:schemeClr val="tx1"/>
                </a:solidFill>
                <a:effectLst/>
                <a:latin typeface="+mn-lt"/>
                <a:ea typeface="+mn-ea"/>
                <a:cs typeface="+mn-cs"/>
              </a:rPr>
              <a:t>Both participants were able to understand the application and it’s purpose pretty well, but there were some confusing points. </a:t>
            </a:r>
            <a:r>
              <a:rPr lang="en-US" dirty="0" smtClean="0"/>
              <a:t/>
            </a:r>
            <a:br>
              <a:rPr lang="en-US" dirty="0" smtClean="0"/>
            </a:br>
            <a:r>
              <a:rPr lang="en-US" sz="1200" b="0" i="0" u="none" strike="noStrike" kern="1200" dirty="0" smtClean="0">
                <a:solidFill>
                  <a:schemeClr val="tx1"/>
                </a:solidFill>
                <a:effectLst/>
                <a:latin typeface="+mn-lt"/>
                <a:ea typeface="+mn-ea"/>
                <a:cs typeface="+mn-cs"/>
              </a:rPr>
              <a:t>In one scenario, the participant was told that he had broken his ankle. Instead of sliding the emergency slider like we thought he would, he went to the guide and found the first aid tip that would help him fix it himself.  Not a bad thing but a reminder that everyone solves problems differently.</a:t>
            </a:r>
            <a:r>
              <a:rPr lang="en-US" dirty="0" smtClean="0"/>
              <a:t/>
            </a:r>
            <a:br>
              <a:rPr lang="en-US" dirty="0" smtClean="0"/>
            </a:br>
            <a:r>
              <a:rPr lang="en-US" sz="1200" b="0" i="0" u="none" strike="noStrike" kern="1200" dirty="0" smtClean="0">
                <a:solidFill>
                  <a:schemeClr val="tx1"/>
                </a:solidFill>
                <a:effectLst/>
                <a:latin typeface="+mn-lt"/>
                <a:ea typeface="+mn-ea"/>
                <a:cs typeface="+mn-cs"/>
              </a:rPr>
              <a:t>It was not clear that the app automatically routed around the zombies.</a:t>
            </a:r>
            <a:r>
              <a:rPr lang="en-US" dirty="0" smtClean="0"/>
              <a:t/>
            </a:r>
            <a:br>
              <a:rPr lang="en-US" dirty="0" smtClean="0"/>
            </a:br>
            <a:r>
              <a:rPr lang="en-US" sz="1200" b="0" i="0" u="none" strike="noStrike" kern="1200" dirty="0" smtClean="0">
                <a:solidFill>
                  <a:schemeClr val="tx1"/>
                </a:solidFill>
                <a:effectLst/>
                <a:latin typeface="+mn-lt"/>
                <a:ea typeface="+mn-ea"/>
                <a:cs typeface="+mn-cs"/>
              </a:rPr>
              <a:t>Both participants wanted to be able to search for supplies and to be able to leave notes.</a:t>
            </a:r>
            <a:r>
              <a:rPr lang="en-US" dirty="0" smtClean="0"/>
              <a:t/>
            </a:r>
            <a:br>
              <a:rPr lang="en-US" dirty="0" smtClean="0"/>
            </a:br>
            <a:r>
              <a:rPr lang="en-US" sz="1200" b="0" i="0" u="none" strike="noStrike" kern="1200" dirty="0" smtClean="0">
                <a:solidFill>
                  <a:schemeClr val="tx1"/>
                </a:solidFill>
                <a:effectLst/>
                <a:latin typeface="+mn-lt"/>
                <a:ea typeface="+mn-ea"/>
                <a:cs typeface="+mn-cs"/>
              </a:rPr>
              <a:t>Both participants wanted to be able to specify the type of emergency.</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55</a:t>
            </a:fld>
            <a:endParaRPr lang="en-US"/>
          </a:p>
        </p:txBody>
      </p:sp>
    </p:spTree>
    <p:extLst>
      <p:ext uri="{BB962C8B-B14F-4D97-AF65-F5344CB8AC3E}">
        <p14:creationId xmlns:p14="http://schemas.microsoft.com/office/powerpoint/2010/main" xmlns="" val="12597578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AutoNum type="arabicPeriod"/>
            </a:pPr>
            <a:r>
              <a:rPr lang="en-US" dirty="0" smtClean="0"/>
              <a:t>We made a list of everything survivors may want</a:t>
            </a:r>
            <a:r>
              <a:rPr lang="en-US" baseline="0" dirty="0" smtClean="0"/>
              <a:t> and need, as well as all of the different information that might be available to them. We then discussed how we might want to prioritize these needs and the information. </a:t>
            </a:r>
          </a:p>
          <a:p>
            <a:pPr marL="228600" indent="-228600" rtl="0">
              <a:buAutoNum type="arabicPeriod"/>
            </a:pPr>
            <a:endParaRPr lang="en-US" baseline="0" dirty="0" smtClean="0"/>
          </a:p>
          <a:p>
            <a:pPr marL="228600" indent="-228600" rtl="0">
              <a:buAutoNum type="arabicPeriod"/>
            </a:pPr>
            <a:r>
              <a:rPr lang="en-US" baseline="0" dirty="0" smtClean="0"/>
              <a:t>We conducted an extensive interview with a zombie expert, which gave us further insights into people’s behavior during the zombie apocalypse, as well as their needs. This lead us to our personas– a leader and a helpless loner. </a:t>
            </a:r>
          </a:p>
          <a:p>
            <a:pPr marL="228600" indent="-228600" rtl="0">
              <a:buAutoNum type="arabicPeriod"/>
            </a:pPr>
            <a:r>
              <a:rPr lang="en-US" baseline="0" dirty="0" smtClean="0"/>
              <a:t>We came up with a lot of sketches, and explored different tasks and areas of focus. What’s more important – avoiding zombies or finding other people? How do we track zombies if they’re on the move? How do we make our app useful during times when there is no signal? </a:t>
            </a:r>
          </a:p>
          <a:p>
            <a:pPr marL="228600" indent="-228600" rtl="0">
              <a:buAutoNum type="arabicPeriod"/>
            </a:pPr>
            <a:r>
              <a:rPr lang="en-US" baseline="0" dirty="0" smtClean="0"/>
              <a:t>There were a lot of problems with figuring out how to identify, track, and report zombies. While this task is briefly mentioned in our final design, through our research, concepts, and insights, we agreed that it was most important and valuable to help people find and travel with other people. We continued to sketch a final concept and storyboard. </a:t>
            </a:r>
          </a:p>
          <a:p>
            <a:pPr marL="228600" indent="-228600" rtl="0">
              <a:buAutoNum type="arabicPeriod"/>
            </a:pPr>
            <a:r>
              <a:rPr lang="en-US" baseline="0" dirty="0" smtClean="0"/>
              <a:t>This app relies a lot on phones being able to connect to the GPS signal. How would it be useful in areas of no signal? What if people have bad intentions and want to harm or steal from other people? What if people lie about being alone and are actually in a group of people and want to attack another group? These are all potential problems, but in such a dire situation, there have to be trade-offs. We thought of Olivia, and other somewhat helpless loners, as well as people like Larry, who have some valuable leadership skills and may be able to help others survive. This app is to help these people find each other. </a:t>
            </a:r>
          </a:p>
          <a:p>
            <a:pPr marL="228600" indent="-228600" rtl="0">
              <a:buAutoNum type="arabicPeriod"/>
            </a:pPr>
            <a:r>
              <a:rPr lang="en-US" dirty="0" smtClean="0"/>
              <a:t>We started on a prototype, and continued to sketch and iterate during construction</a:t>
            </a:r>
            <a:r>
              <a:rPr lang="en-US" baseline="0" dirty="0" smtClean="0"/>
              <a:t> of the </a:t>
            </a:r>
            <a:r>
              <a:rPr lang="en-US" baseline="0" dirty="0" err="1" smtClean="0"/>
              <a:t>prorotype</a:t>
            </a:r>
            <a:r>
              <a:rPr lang="en-US" baseline="0" dirty="0" smtClean="0"/>
              <a:t>. </a:t>
            </a:r>
          </a:p>
          <a:p>
            <a:pPr marL="228600" indent="-228600" rtl="0">
              <a:buAutoNum type="arabicPeriod"/>
            </a:pPr>
            <a:r>
              <a:rPr lang="en-US" baseline="0" dirty="0" smtClean="0"/>
              <a:t>We finalized our prototype and created a scenario with Larry and Olivia, as well as 6 different scenarios for our usability tests. Our prototype really exemplified the goal of our design– bring people together. </a:t>
            </a:r>
          </a:p>
          <a:p>
            <a:pPr marL="228600" indent="-228600" rtl="0">
              <a:buAutoNum type="arabicPeriod"/>
            </a:pPr>
            <a:r>
              <a:rPr lang="en-US" baseline="0" dirty="0" smtClean="0"/>
              <a:t>We created a final presentation, following the </a:t>
            </a:r>
            <a:r>
              <a:rPr lang="en-US" baseline="0" dirty="0" err="1" smtClean="0"/>
              <a:t>PRInCiPleS</a:t>
            </a:r>
            <a:r>
              <a:rPr lang="en-US" baseline="0" dirty="0" smtClean="0"/>
              <a:t> framework, highlighting our process and findings. </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56</a:t>
            </a:fld>
            <a:endParaRPr lang="en-US"/>
          </a:p>
        </p:txBody>
      </p:sp>
    </p:spTree>
    <p:extLst>
      <p:ext uri="{BB962C8B-B14F-4D97-AF65-F5344CB8AC3E}">
        <p14:creationId xmlns:p14="http://schemas.microsoft.com/office/powerpoint/2010/main" xmlns="" val="1259757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u="none" strike="noStrike" kern="1200" dirty="0" smtClean="0">
                <a:solidFill>
                  <a:schemeClr val="tx1"/>
                </a:solidFill>
                <a:effectLst/>
                <a:latin typeface="+mn-lt"/>
                <a:ea typeface="+mn-ea"/>
                <a:cs typeface="+mn-cs"/>
              </a:rPr>
              <a:t>Interviewed with a zombie expert: Joe </a:t>
            </a:r>
            <a:r>
              <a:rPr lang="en-US" sz="1200" b="1" i="0" u="none" strike="noStrike" kern="1200" dirty="0" err="1" smtClean="0">
                <a:solidFill>
                  <a:schemeClr val="tx1"/>
                </a:solidFill>
                <a:effectLst/>
                <a:latin typeface="+mn-lt"/>
                <a:ea typeface="+mn-ea"/>
                <a:cs typeface="+mn-cs"/>
              </a:rPr>
              <a:t>Bartlow</a:t>
            </a:r>
            <a:endParaRPr lang="en-US" sz="1200" b="1" i="0" u="none" strike="noStrike" kern="1200" dirty="0" smtClean="0">
              <a:solidFill>
                <a:schemeClr val="tx1"/>
              </a:solidFill>
              <a:effectLst/>
              <a:latin typeface="+mn-lt"/>
              <a:ea typeface="+mn-ea"/>
              <a:cs typeface="+mn-cs"/>
            </a:endParaRPr>
          </a:p>
          <a:p>
            <a:pPr fontAlgn="base"/>
            <a:endParaRPr lang="en-US" sz="1200" b="1" i="0" u="none" strike="noStrike" kern="1200" dirty="0" smtClean="0">
              <a:solidFill>
                <a:schemeClr val="tx1"/>
              </a:solidFill>
              <a:effectLst/>
              <a:latin typeface="+mn-lt"/>
              <a:ea typeface="+mn-ea"/>
              <a:cs typeface="+mn-cs"/>
            </a:endParaRPr>
          </a:p>
          <a:p>
            <a:pPr fontAlgn="base"/>
            <a:r>
              <a:rPr lang="en-US" sz="1200" b="0" i="0" u="none" strike="noStrike" kern="1200" dirty="0" smtClean="0">
                <a:solidFill>
                  <a:schemeClr val="tx1"/>
                </a:solidFill>
                <a:effectLst/>
                <a:latin typeface="+mn-lt"/>
                <a:ea typeface="+mn-ea"/>
                <a:cs typeface="+mn-cs"/>
              </a:rPr>
              <a:t>CREDENTIALS</a:t>
            </a:r>
            <a:endParaRPr lang="en-US" sz="1050" b="0" i="0" u="none" strike="noStrike" kern="1200" dirty="0" smtClean="0">
              <a:solidFill>
                <a:schemeClr val="tx1"/>
              </a:solidFill>
              <a:effectLst/>
              <a:latin typeface="+mn-lt"/>
              <a:ea typeface="+mn-ea"/>
              <a:cs typeface="+mn-cs"/>
            </a:endParaRPr>
          </a:p>
          <a:p>
            <a:pPr marL="171450" indent="-171450" fontAlgn="base">
              <a:buFont typeface="Arial"/>
              <a:buChar char="•"/>
            </a:pPr>
            <a:r>
              <a:rPr lang="en-US" sz="1050" b="0" i="0" u="none" strike="noStrike" kern="1200" dirty="0" smtClean="0">
                <a:solidFill>
                  <a:schemeClr val="tx1"/>
                </a:solidFill>
                <a:effectLst/>
                <a:latin typeface="+mn-lt"/>
                <a:ea typeface="+mn-ea"/>
                <a:cs typeface="+mn-cs"/>
              </a:rPr>
              <a:t>H</a:t>
            </a:r>
            <a:r>
              <a:rPr lang="en-US" sz="1200" b="0" i="0" u="none" strike="noStrike" kern="1200" dirty="0" smtClean="0">
                <a:solidFill>
                  <a:schemeClr val="tx1"/>
                </a:solidFill>
                <a:effectLst/>
                <a:latin typeface="+mn-lt"/>
                <a:ea typeface="+mn-ea"/>
                <a:cs typeface="+mn-cs"/>
              </a:rPr>
              <a:t>as read zombie survival guide 5 times</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8 zombie movies (owns and </a:t>
            </a:r>
            <a:r>
              <a:rPr lang="en-US" sz="1200" b="0" i="0" u="none" strike="noStrike" kern="1200" dirty="0" err="1" smtClean="0">
                <a:solidFill>
                  <a:schemeClr val="tx1"/>
                </a:solidFill>
                <a:effectLst/>
                <a:latin typeface="+mn-lt"/>
                <a:ea typeface="+mn-ea"/>
                <a:cs typeface="+mn-cs"/>
              </a:rPr>
              <a:t>rewatches</a:t>
            </a:r>
            <a:r>
              <a:rPr lang="en-US" sz="1200" b="0" i="0" u="none" strike="noStrike" kern="1200" dirty="0" smtClean="0">
                <a:solidFill>
                  <a:schemeClr val="tx1"/>
                </a:solidFill>
                <a:effectLst/>
                <a:latin typeface="+mn-lt"/>
                <a:ea typeface="+mn-ea"/>
                <a:cs typeface="+mn-cs"/>
              </a:rPr>
              <a:t>)</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Has read world war z</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Zombie video games</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Watched walking dead series</a:t>
            </a:r>
          </a:p>
          <a:p>
            <a:pPr fontAlgn="base"/>
            <a:endParaRPr lang="en-US" sz="1200" b="0" i="0" u="none" strike="noStrike" kern="1200" dirty="0" smtClean="0">
              <a:solidFill>
                <a:schemeClr val="tx1"/>
              </a:solidFill>
              <a:effectLst/>
              <a:latin typeface="+mn-lt"/>
              <a:ea typeface="+mn-ea"/>
              <a:cs typeface="+mn-cs"/>
            </a:endParaRPr>
          </a:p>
          <a:p>
            <a:pPr fontAlgn="base"/>
            <a:r>
              <a:rPr lang="en-US" sz="1200" b="0" i="0" u="none" strike="noStrike" kern="1200" dirty="0" smtClean="0">
                <a:solidFill>
                  <a:schemeClr val="tx1"/>
                </a:solidFill>
                <a:effectLst/>
                <a:latin typeface="+mn-lt"/>
                <a:ea typeface="+mn-ea"/>
                <a:cs typeface="+mn-cs"/>
              </a:rPr>
              <a:t>HOW TO IDENTIFY A ZOMBIE</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Missing appendages</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Rotting</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People turning into zombies</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Bite mark</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Fever / bad flu symptoms</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Could “hide” an infection for around 12 hours</a:t>
            </a:r>
          </a:p>
          <a:p>
            <a:pPr marL="171450" marR="0" indent="-171450" algn="l" defTabSz="457200" rtl="0" eaLnBrk="1" fontAlgn="base" latinLnBrk="0" hangingPunct="1">
              <a:lnSpc>
                <a:spcPct val="100000"/>
              </a:lnSpc>
              <a:spcBef>
                <a:spcPts val="0"/>
              </a:spcBef>
              <a:spcAft>
                <a:spcPts val="0"/>
              </a:spcAft>
              <a:buClrTx/>
              <a:buSzTx/>
              <a:buFont typeface="Arial"/>
              <a:buChar char="•"/>
              <a:tabLst/>
              <a:defRPr/>
            </a:pPr>
            <a:r>
              <a:rPr lang="en-US" sz="1200" b="0" i="0" u="none" strike="noStrike" kern="1200" dirty="0" smtClean="0">
                <a:solidFill>
                  <a:schemeClr val="tx1"/>
                </a:solidFill>
                <a:effectLst/>
                <a:latin typeface="+mn-lt"/>
                <a:ea typeface="+mn-ea"/>
                <a:cs typeface="+mn-cs"/>
              </a:rPr>
              <a:t>Corpse can still infect someone</a:t>
            </a:r>
          </a:p>
          <a:p>
            <a:pPr marL="171450" marR="0" indent="-171450" algn="l" defTabSz="457200" rtl="0" eaLnBrk="1" fontAlgn="base" latinLnBrk="0" hangingPunct="1">
              <a:lnSpc>
                <a:spcPct val="100000"/>
              </a:lnSpc>
              <a:spcBef>
                <a:spcPts val="0"/>
              </a:spcBef>
              <a:spcAft>
                <a:spcPts val="0"/>
              </a:spcAft>
              <a:buClrTx/>
              <a:buSzTx/>
              <a:buFont typeface="Arial"/>
              <a:buChar char="•"/>
              <a:tabLst/>
              <a:defRPr/>
            </a:pPr>
            <a:r>
              <a:rPr lang="en-US" sz="1200" b="0" i="0" u="none" strike="noStrike" kern="1200" dirty="0" smtClean="0">
                <a:solidFill>
                  <a:schemeClr val="tx1"/>
                </a:solidFill>
                <a:effectLst/>
                <a:latin typeface="+mn-lt"/>
                <a:ea typeface="+mn-ea"/>
                <a:cs typeface="+mn-cs"/>
              </a:rPr>
              <a:t>Can “pretend” to be dead (hard to tell if actually dead or just lying there)</a:t>
            </a:r>
            <a:br>
              <a:rPr lang="en-US" sz="1200" b="0" i="0" u="none" strike="noStrike" kern="1200" dirty="0" smtClean="0">
                <a:solidFill>
                  <a:schemeClr val="tx1"/>
                </a:solidFill>
                <a:effectLst/>
                <a:latin typeface="+mn-lt"/>
                <a:ea typeface="+mn-ea"/>
                <a:cs typeface="+mn-cs"/>
              </a:rPr>
            </a:br>
            <a:endParaRPr lang="en-US" sz="1200" b="0" i="0" u="none" strike="noStrike" kern="1200" dirty="0" smtClean="0">
              <a:solidFill>
                <a:schemeClr val="tx1"/>
              </a:solidFill>
              <a:effectLst/>
              <a:latin typeface="+mn-lt"/>
              <a:ea typeface="+mn-ea"/>
              <a:cs typeface="+mn-cs"/>
            </a:endParaRPr>
          </a:p>
          <a:p>
            <a:pPr fontAlgn="base"/>
            <a:endParaRPr lang="en-US" sz="1200" b="0" i="0" u="none" strike="noStrike" kern="1200" dirty="0" smtClean="0">
              <a:solidFill>
                <a:schemeClr val="tx1"/>
              </a:solidFill>
              <a:effectLst/>
              <a:latin typeface="+mn-lt"/>
              <a:ea typeface="+mn-ea"/>
              <a:cs typeface="+mn-cs"/>
            </a:endParaRPr>
          </a:p>
          <a:p>
            <a:pPr fontAlgn="base"/>
            <a:r>
              <a:rPr lang="en-US" sz="1200" b="0" i="0" u="none" strike="noStrike" kern="1200" dirty="0" smtClean="0">
                <a:solidFill>
                  <a:schemeClr val="tx1"/>
                </a:solidFill>
                <a:effectLst/>
                <a:latin typeface="+mn-lt"/>
                <a:ea typeface="+mn-ea"/>
                <a:cs typeface="+mn-cs"/>
              </a:rPr>
              <a:t>ABOUT ZOMBIES</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They</a:t>
            </a:r>
            <a:r>
              <a:rPr lang="en-US" sz="1200" b="0" i="0" u="none" strike="noStrike" kern="1200" baseline="0" dirty="0" smtClean="0">
                <a:solidFill>
                  <a:schemeClr val="tx1"/>
                </a:solidFill>
                <a:effectLst/>
                <a:latin typeface="+mn-lt"/>
                <a:ea typeface="+mn-ea"/>
                <a:cs typeface="+mn-cs"/>
              </a:rPr>
              <a:t> h</a:t>
            </a:r>
            <a:r>
              <a:rPr lang="en-US" sz="1200" b="0" i="0" u="none" strike="noStrike" kern="1200" dirty="0" smtClean="0">
                <a:solidFill>
                  <a:schemeClr val="tx1"/>
                </a:solidFill>
                <a:effectLst/>
                <a:latin typeface="+mn-lt"/>
                <a:ea typeface="+mn-ea"/>
                <a:cs typeface="+mn-cs"/>
              </a:rPr>
              <a:t>ave no fear (not even of fire)</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Intelligence:</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0 motor skills</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Probably can’t read or recognize symbols</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Not so good at opening doors,</a:t>
            </a:r>
            <a:r>
              <a:rPr lang="en-US" sz="1200" b="0" i="0" u="none" strike="noStrike" kern="1200" baseline="0" dirty="0" smtClean="0">
                <a:solidFill>
                  <a:schemeClr val="tx1"/>
                </a:solidFill>
                <a:effectLst/>
                <a:latin typeface="+mn-lt"/>
                <a:ea typeface="+mn-ea"/>
                <a:cs typeface="+mn-cs"/>
              </a:rPr>
              <a:t> etc.</a:t>
            </a:r>
          </a:p>
          <a:p>
            <a:pPr fontAlgn="base"/>
            <a:endParaRPr lang="en-US" sz="1200" b="0" i="0" u="none" strike="noStrike" kern="1200" baseline="0" dirty="0" smtClean="0">
              <a:solidFill>
                <a:schemeClr val="tx1"/>
              </a:solidFill>
              <a:effectLst/>
              <a:latin typeface="+mn-lt"/>
              <a:ea typeface="+mn-ea"/>
              <a:cs typeface="+mn-cs"/>
            </a:endParaRPr>
          </a:p>
          <a:p>
            <a:pPr fontAlgn="base"/>
            <a:r>
              <a:rPr lang="en-US" sz="1200" b="0" i="0" u="none" strike="noStrike" kern="1200" dirty="0" smtClean="0">
                <a:solidFill>
                  <a:schemeClr val="tx1"/>
                </a:solidFill>
                <a:effectLst/>
                <a:latin typeface="+mn-lt"/>
                <a:ea typeface="+mn-ea"/>
                <a:cs typeface="+mn-cs"/>
              </a:rPr>
              <a:t>HOW TO KILL ZOMBIES</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Destroy the brain</a:t>
            </a:r>
          </a:p>
          <a:p>
            <a:pPr marL="171450" indent="-171450">
              <a:buFont typeface="Arial"/>
              <a:buChar char="•"/>
            </a:pPr>
            <a:r>
              <a:rPr lang="en-US" sz="1200" b="0" i="0" u="none" strike="noStrike" kern="1200" dirty="0" smtClean="0">
                <a:solidFill>
                  <a:schemeClr val="tx1"/>
                </a:solidFill>
                <a:effectLst/>
                <a:latin typeface="+mn-lt"/>
                <a:ea typeface="+mn-ea"/>
                <a:cs typeface="+mn-cs"/>
              </a:rPr>
              <a:t>Bullets</a:t>
            </a:r>
          </a:p>
          <a:p>
            <a:pPr marL="171450" indent="-171450">
              <a:buFont typeface="Arial"/>
              <a:buChar char="•"/>
            </a:pPr>
            <a:r>
              <a:rPr lang="en-US" sz="1050" b="0" i="0" u="none" strike="noStrike" kern="1200" dirty="0" smtClean="0">
                <a:solidFill>
                  <a:schemeClr val="tx1"/>
                </a:solidFill>
                <a:effectLst/>
                <a:latin typeface="+mn-lt"/>
                <a:ea typeface="+mn-ea"/>
                <a:cs typeface="+mn-cs"/>
              </a:rPr>
              <a:t>S</a:t>
            </a:r>
            <a:r>
              <a:rPr lang="en-US" sz="1200" b="0" i="0" u="none" strike="noStrike" kern="1200" dirty="0" smtClean="0">
                <a:solidFill>
                  <a:schemeClr val="tx1"/>
                </a:solidFill>
                <a:effectLst/>
                <a:latin typeface="+mn-lt"/>
                <a:ea typeface="+mn-ea"/>
                <a:cs typeface="+mn-cs"/>
              </a:rPr>
              <a:t>tab</a:t>
            </a:r>
          </a:p>
          <a:p>
            <a:pPr marL="171450" indent="-171450">
              <a:buFont typeface="Arial"/>
              <a:buChar char="•"/>
            </a:pPr>
            <a:r>
              <a:rPr lang="en-US" sz="1050" b="0" i="0" u="none" strike="noStrike" kern="1200" dirty="0" smtClean="0">
                <a:solidFill>
                  <a:schemeClr val="tx1"/>
                </a:solidFill>
                <a:effectLst/>
                <a:latin typeface="+mn-lt"/>
                <a:ea typeface="+mn-ea"/>
                <a:cs typeface="+mn-cs"/>
              </a:rPr>
              <a:t>G</a:t>
            </a:r>
            <a:r>
              <a:rPr lang="en-US" sz="1200" b="0" i="0" u="none" strike="noStrike" kern="1200" dirty="0" smtClean="0">
                <a:solidFill>
                  <a:schemeClr val="tx1"/>
                </a:solidFill>
                <a:effectLst/>
                <a:latin typeface="+mn-lt"/>
                <a:ea typeface="+mn-ea"/>
                <a:cs typeface="+mn-cs"/>
              </a:rPr>
              <a:t>eneral damage to brain</a:t>
            </a:r>
          </a:p>
          <a:p>
            <a:pPr marL="171450" indent="-171450">
              <a:buFont typeface="Arial"/>
              <a:buChar char="•"/>
            </a:pPr>
            <a:r>
              <a:rPr lang="en-US" sz="1200" b="0" i="0" u="none" strike="noStrike" kern="1200" dirty="0" smtClean="0">
                <a:solidFill>
                  <a:schemeClr val="tx1"/>
                </a:solidFill>
                <a:effectLst/>
                <a:latin typeface="+mn-lt"/>
                <a:ea typeface="+mn-ea"/>
                <a:cs typeface="+mn-cs"/>
              </a:rPr>
              <a:t>Bow and arrows (or crossbow) are best</a:t>
            </a:r>
            <a:r>
              <a:rPr lang="en-US" dirty="0" smtClean="0"/>
              <a:t/>
            </a:r>
            <a:br>
              <a:rPr lang="en-US" dirty="0" smtClean="0"/>
            </a:br>
            <a:r>
              <a:rPr lang="en-US" sz="1200" b="0" i="0" u="none" strike="noStrike" kern="1200" dirty="0" smtClean="0">
                <a:solidFill>
                  <a:schemeClr val="tx1"/>
                </a:solidFill>
                <a:effectLst/>
                <a:latin typeface="+mn-lt"/>
                <a:ea typeface="+mn-ea"/>
                <a:cs typeface="+mn-cs"/>
              </a:rPr>
              <a:t>        </a:t>
            </a:r>
          </a:p>
          <a:p>
            <a:r>
              <a:rPr lang="en-US" sz="1200" b="0" i="0" u="none" strike="noStrike" kern="1200" dirty="0" smtClean="0">
                <a:solidFill>
                  <a:schemeClr val="tx1"/>
                </a:solidFill>
                <a:effectLst/>
                <a:latin typeface="+mn-lt"/>
                <a:ea typeface="+mn-ea"/>
                <a:cs typeface="+mn-cs"/>
              </a:rPr>
              <a:t>HOW NOT TO KILL ZOMBIES      </a:t>
            </a:r>
            <a:endParaRPr lang="en-US" sz="1050" b="0" i="0" u="none" strike="noStrike" kern="1200" dirty="0" smtClean="0">
              <a:solidFill>
                <a:schemeClr val="tx1"/>
              </a:solidFill>
              <a:effectLst/>
              <a:latin typeface="+mn-lt"/>
              <a:ea typeface="+mn-ea"/>
              <a:cs typeface="+mn-cs"/>
            </a:endParaRPr>
          </a:p>
          <a:p>
            <a:r>
              <a:rPr lang="en-US" sz="1050" b="0" i="0" u="none" strike="noStrike" kern="1200" dirty="0" smtClean="0">
                <a:solidFill>
                  <a:schemeClr val="tx1"/>
                </a:solidFill>
                <a:effectLst/>
                <a:latin typeface="+mn-lt"/>
                <a:ea typeface="+mn-ea"/>
                <a:cs typeface="+mn-cs"/>
              </a:rPr>
              <a:t>F</a:t>
            </a:r>
            <a:r>
              <a:rPr lang="en-US" sz="1200" b="0" i="0" u="none" strike="noStrike" kern="1200" dirty="0" smtClean="0">
                <a:solidFill>
                  <a:schemeClr val="tx1"/>
                </a:solidFill>
                <a:effectLst/>
                <a:latin typeface="+mn-lt"/>
                <a:ea typeface="+mn-ea"/>
                <a:cs typeface="+mn-cs"/>
              </a:rPr>
              <a:t>ire is bad. Leads to flaming zombies.</a:t>
            </a:r>
            <a:r>
              <a:rPr lang="en-US" dirty="0" smtClean="0"/>
              <a:t/>
            </a:r>
            <a:br>
              <a:rPr lang="en-US" dirty="0" smtClean="0"/>
            </a:br>
            <a:endParaRPr lang="en-US" dirty="0" smtClean="0"/>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BENEFITS OF GROUPS OF PEOPLE</a:t>
            </a:r>
          </a:p>
          <a:p>
            <a:pPr marL="171450" indent="-171450">
              <a:buFont typeface="Arial"/>
              <a:buChar char="•"/>
            </a:pPr>
            <a:r>
              <a:rPr lang="en-US" sz="1200" b="0" i="0" u="none" strike="noStrike" kern="1200" dirty="0" smtClean="0">
                <a:solidFill>
                  <a:schemeClr val="tx1"/>
                </a:solidFill>
                <a:effectLst/>
                <a:latin typeface="+mn-lt"/>
                <a:ea typeface="+mn-ea"/>
                <a:cs typeface="+mn-cs"/>
              </a:rPr>
              <a:t>First aid training</a:t>
            </a:r>
          </a:p>
          <a:p>
            <a:pPr marL="171450" indent="-171450">
              <a:buFont typeface="Arial"/>
              <a:buChar char="•"/>
            </a:pPr>
            <a:r>
              <a:rPr lang="en-US" sz="1200" b="0" i="0" u="none" strike="noStrike" kern="1200" dirty="0" smtClean="0">
                <a:solidFill>
                  <a:schemeClr val="tx1"/>
                </a:solidFill>
                <a:effectLst/>
                <a:latin typeface="+mn-lt"/>
                <a:ea typeface="+mn-ea"/>
                <a:cs typeface="+mn-cs"/>
              </a:rPr>
              <a:t>Survival skills</a:t>
            </a:r>
          </a:p>
          <a:p>
            <a:pPr marL="171450" indent="-171450">
              <a:buFont typeface="Arial"/>
              <a:buChar char="•"/>
            </a:pPr>
            <a:r>
              <a:rPr lang="en-US" sz="1200" b="0" i="0" u="none" strike="noStrike" kern="1200" dirty="0" smtClean="0">
                <a:solidFill>
                  <a:schemeClr val="tx1"/>
                </a:solidFill>
                <a:effectLst/>
                <a:latin typeface="+mn-lt"/>
                <a:ea typeface="+mn-ea"/>
                <a:cs typeface="+mn-cs"/>
              </a:rPr>
              <a:t>Repair (carpenter / mechanic)</a:t>
            </a:r>
          </a:p>
          <a:p>
            <a:pPr marL="171450" indent="-171450">
              <a:buFont typeface="Arial"/>
              <a:buChar char="•"/>
            </a:pPr>
            <a:r>
              <a:rPr lang="en-US" sz="1200" b="0" i="0" u="none" strike="noStrike" kern="1200" dirty="0" smtClean="0">
                <a:solidFill>
                  <a:schemeClr val="tx1"/>
                </a:solidFill>
                <a:effectLst/>
                <a:latin typeface="+mn-lt"/>
                <a:ea typeface="+mn-ea"/>
                <a:cs typeface="+mn-cs"/>
              </a:rPr>
              <a:t>Fixing stuff would be nice.</a:t>
            </a:r>
          </a:p>
          <a:p>
            <a:pPr marL="171450" indent="-171450">
              <a:buFont typeface="Arial"/>
              <a:buChar char="•"/>
            </a:pPr>
            <a:r>
              <a:rPr lang="en-US" sz="1200" b="0" i="0" u="none" strike="noStrike" kern="1200" dirty="0" smtClean="0">
                <a:solidFill>
                  <a:schemeClr val="tx1"/>
                </a:solidFill>
                <a:effectLst/>
                <a:latin typeface="+mn-lt"/>
                <a:ea typeface="+mn-ea"/>
                <a:cs typeface="+mn-cs"/>
              </a:rPr>
              <a:t>Group size</a:t>
            </a:r>
          </a:p>
          <a:p>
            <a:pPr marL="171450" indent="-171450">
              <a:buFont typeface="Arial"/>
              <a:buChar char="•"/>
            </a:pPr>
            <a:r>
              <a:rPr lang="en-US" sz="1200" b="0" i="0" u="none" strike="noStrike" kern="1200" dirty="0" smtClean="0">
                <a:solidFill>
                  <a:schemeClr val="tx1"/>
                </a:solidFill>
                <a:effectLst/>
                <a:latin typeface="+mn-lt"/>
                <a:ea typeface="+mn-ea"/>
                <a:cs typeface="+mn-cs"/>
              </a:rPr>
              <a:t>Too large makes it hard to get around zombies, but there is safety in numbers. Large groups can lead to panic.</a:t>
            </a:r>
            <a:r>
              <a:rPr lang="en-US" dirty="0" smtClean="0"/>
              <a:t/>
            </a:r>
            <a:br>
              <a:rPr lang="en-US" dirty="0" smtClean="0"/>
            </a:br>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TRANSPORTATION</a:t>
            </a:r>
            <a:r>
              <a:rPr lang="en-US" dirty="0" smtClean="0"/>
              <a:t/>
            </a:r>
            <a:br>
              <a:rPr lang="en-US" dirty="0" smtClean="0"/>
            </a:br>
            <a:r>
              <a:rPr lang="en-US" sz="1200" b="0" i="0" u="none" strike="noStrike" kern="1200" dirty="0" smtClean="0">
                <a:solidFill>
                  <a:schemeClr val="tx1"/>
                </a:solidFill>
                <a:effectLst/>
                <a:latin typeface="+mn-lt"/>
                <a:ea typeface="+mn-ea"/>
                <a:cs typeface="+mn-cs"/>
              </a:rPr>
              <a:t>Cars will really only last a year. After that, no access to gas that is usable (octane all evaporated)</a:t>
            </a:r>
            <a:r>
              <a:rPr lang="en-US" dirty="0" smtClean="0"/>
              <a:t/>
            </a:r>
            <a:br>
              <a:rPr lang="en-US" dirty="0" smtClean="0"/>
            </a:br>
            <a:r>
              <a:rPr lang="en-US" dirty="0" smtClean="0"/>
              <a:t>.</a:t>
            </a:r>
          </a:p>
          <a:p>
            <a:r>
              <a:rPr lang="en-US" sz="1200" b="0" i="0" u="none" strike="noStrike" kern="1200" dirty="0" smtClean="0">
                <a:solidFill>
                  <a:schemeClr val="tx1"/>
                </a:solidFill>
                <a:effectLst/>
                <a:latin typeface="+mn-lt"/>
                <a:ea typeface="+mn-ea"/>
                <a:cs typeface="+mn-cs"/>
              </a:rPr>
              <a:t>JOE’S SURVIVAL PLAN</a:t>
            </a:r>
          </a:p>
          <a:p>
            <a:r>
              <a:rPr lang="en-US" sz="1200" b="0" i="0" u="none" strike="noStrike" kern="1200" dirty="0" smtClean="0">
                <a:solidFill>
                  <a:schemeClr val="tx1"/>
                </a:solidFill>
                <a:effectLst/>
                <a:latin typeface="+mn-lt"/>
                <a:ea typeface="+mn-ea"/>
                <a:cs typeface="+mn-cs"/>
              </a:rPr>
              <a:t>               go to a motor pool, steal a </a:t>
            </a:r>
            <a:r>
              <a:rPr lang="en-US" sz="1200" b="0" i="0" u="none" strike="noStrike" kern="1200" dirty="0" err="1" smtClean="0">
                <a:solidFill>
                  <a:schemeClr val="tx1"/>
                </a:solidFill>
                <a:effectLst/>
                <a:latin typeface="+mn-lt"/>
                <a:ea typeface="+mn-ea"/>
                <a:cs typeface="+mn-cs"/>
              </a:rPr>
              <a:t>humvee</a:t>
            </a:r>
            <a:r>
              <a:rPr lang="en-US" sz="1200" b="0" i="0" u="none" strike="noStrike" kern="1200" dirty="0" smtClean="0">
                <a:solidFill>
                  <a:schemeClr val="tx1"/>
                </a:solidFill>
                <a:effectLst/>
                <a:latin typeface="+mn-lt"/>
                <a:ea typeface="+mn-ea"/>
                <a:cs typeface="+mn-cs"/>
              </a:rPr>
              <a:t> (enclosed storage)</a:t>
            </a:r>
            <a:r>
              <a:rPr lang="en-US" dirty="0" smtClean="0"/>
              <a:t/>
            </a:r>
            <a:br>
              <a:rPr lang="en-US" dirty="0" smtClean="0"/>
            </a:br>
            <a:r>
              <a:rPr lang="en-US" sz="1200" b="0" i="0" u="none" strike="noStrike" kern="1200" dirty="0" smtClean="0">
                <a:solidFill>
                  <a:schemeClr val="tx1"/>
                </a:solidFill>
                <a:effectLst/>
                <a:latin typeface="+mn-lt"/>
                <a:ea typeface="+mn-ea"/>
                <a:cs typeface="+mn-cs"/>
              </a:rPr>
              <a:t>               loot for supplies</a:t>
            </a:r>
            <a:r>
              <a:rPr lang="en-US" dirty="0" smtClean="0"/>
              <a:t/>
            </a:r>
            <a:br>
              <a:rPr lang="en-US" dirty="0" smtClean="0"/>
            </a:br>
            <a:r>
              <a:rPr lang="en-US" sz="1200" b="0" i="0" u="none" strike="noStrike" kern="1200" dirty="0" smtClean="0">
                <a:solidFill>
                  <a:schemeClr val="tx1"/>
                </a:solidFill>
                <a:effectLst/>
                <a:latin typeface="+mn-lt"/>
                <a:ea typeface="+mn-ea"/>
                <a:cs typeface="+mn-cs"/>
              </a:rPr>
              <a:t>               water, crowbar, food (canned stuff is best)</a:t>
            </a:r>
            <a:r>
              <a:rPr lang="en-US" dirty="0" smtClean="0"/>
              <a:t/>
            </a:r>
            <a:br>
              <a:rPr lang="en-US" dirty="0" smtClean="0"/>
            </a:br>
            <a:r>
              <a:rPr lang="en-US" sz="1200" b="0" i="0" u="none" strike="noStrike" kern="1200" dirty="0" smtClean="0">
                <a:solidFill>
                  <a:schemeClr val="tx1"/>
                </a:solidFill>
                <a:effectLst/>
                <a:latin typeface="+mn-lt"/>
                <a:ea typeface="+mn-ea"/>
                <a:cs typeface="+mn-cs"/>
              </a:rPr>
              <a:t>               head to parent’s property, pick up people on the way</a:t>
            </a:r>
            <a:r>
              <a:rPr lang="en-US" dirty="0" smtClean="0"/>
              <a:t/>
            </a:r>
            <a:br>
              <a:rPr lang="en-US" dirty="0" smtClean="0"/>
            </a:br>
            <a:r>
              <a:rPr lang="en-US" sz="1200" b="0" i="0" u="none" strike="noStrike" kern="1200" dirty="0" smtClean="0">
                <a:solidFill>
                  <a:schemeClr val="tx1"/>
                </a:solidFill>
                <a:effectLst/>
                <a:latin typeface="+mn-lt"/>
                <a:ea typeface="+mn-ea"/>
                <a:cs typeface="+mn-cs"/>
              </a:rPr>
              <a:t>               if encounters a zombie:</a:t>
            </a:r>
            <a:r>
              <a:rPr lang="en-US" dirty="0" smtClean="0"/>
              <a:t/>
            </a:r>
            <a:br>
              <a:rPr lang="en-US" dirty="0" smtClean="0"/>
            </a:br>
            <a:r>
              <a:rPr lang="en-US" sz="1200" b="0" i="0" u="none" strike="noStrike" kern="1200" dirty="0" smtClean="0">
                <a:solidFill>
                  <a:schemeClr val="tx1"/>
                </a:solidFill>
                <a:effectLst/>
                <a:latin typeface="+mn-lt"/>
                <a:ea typeface="+mn-ea"/>
                <a:cs typeface="+mn-cs"/>
              </a:rPr>
              <a:t>               run away. Hand to hand isn’t really an option.</a:t>
            </a:r>
            <a:r>
              <a:rPr lang="en-US" dirty="0" smtClean="0"/>
              <a:t/>
            </a:r>
            <a:br>
              <a:rPr lang="en-US" dirty="0" smtClean="0"/>
            </a:br>
            <a:r>
              <a:rPr lang="en-US" sz="1200" b="0" i="0" u="none" strike="noStrike" kern="1200" dirty="0" smtClean="0">
                <a:solidFill>
                  <a:schemeClr val="tx1"/>
                </a:solidFill>
                <a:effectLst/>
                <a:latin typeface="+mn-lt"/>
                <a:ea typeface="+mn-ea"/>
                <a:cs typeface="+mn-cs"/>
              </a:rPr>
              <a:t>               Must have a contingency plan</a:t>
            </a:r>
            <a:r>
              <a:rPr lang="en-US" dirty="0" smtClean="0"/>
              <a:t/>
            </a:r>
            <a:br>
              <a:rPr lang="en-US" dirty="0" smtClean="0"/>
            </a:br>
            <a:r>
              <a:rPr lang="en-US" sz="1200" b="0" i="0" u="none" strike="noStrike" kern="1200" dirty="0" smtClean="0">
                <a:solidFill>
                  <a:schemeClr val="tx1"/>
                </a:solidFill>
                <a:effectLst/>
                <a:latin typeface="+mn-lt"/>
                <a:ea typeface="+mn-ea"/>
                <a:cs typeface="+mn-cs"/>
              </a:rPr>
              <a:t>               California might not be the best, need a plan b.</a:t>
            </a:r>
            <a:r>
              <a:rPr lang="en-US" dirty="0" smtClean="0"/>
              <a:t/>
            </a:r>
            <a:br>
              <a:rPr lang="en-US" dirty="0" smtClean="0"/>
            </a:br>
            <a:r>
              <a:rPr lang="en-US" sz="1200" b="0" i="0" u="none" strike="noStrike" kern="1200" dirty="0" smtClean="0">
                <a:solidFill>
                  <a:schemeClr val="tx1"/>
                </a:solidFill>
                <a:effectLst/>
                <a:latin typeface="+mn-lt"/>
                <a:ea typeface="+mn-ea"/>
                <a:cs typeface="+mn-cs"/>
              </a:rPr>
              <a:t>               Go somewhere cold! Zombies freeze.</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7</a:t>
            </a:fld>
            <a:endParaRPr lang="en-US"/>
          </a:p>
        </p:txBody>
      </p:sp>
    </p:spTree>
    <p:extLst>
      <p:ext uri="{BB962C8B-B14F-4D97-AF65-F5344CB8AC3E}">
        <p14:creationId xmlns:p14="http://schemas.microsoft.com/office/powerpoint/2010/main" xmlns="" val="2955449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u="none" strike="noStrike" kern="1200" dirty="0" smtClean="0">
                <a:solidFill>
                  <a:schemeClr val="tx1"/>
                </a:solidFill>
                <a:effectLst/>
                <a:latin typeface="+mn-lt"/>
                <a:ea typeface="+mn-ea"/>
                <a:cs typeface="+mn-cs"/>
              </a:rPr>
              <a:t>Interviewed with a zombie expert: Joe </a:t>
            </a:r>
            <a:r>
              <a:rPr lang="en-US" sz="1200" b="1" i="0" u="none" strike="noStrike" kern="1200" dirty="0" err="1" smtClean="0">
                <a:solidFill>
                  <a:schemeClr val="tx1"/>
                </a:solidFill>
                <a:effectLst/>
                <a:latin typeface="+mn-lt"/>
                <a:ea typeface="+mn-ea"/>
                <a:cs typeface="+mn-cs"/>
              </a:rPr>
              <a:t>Bartlow</a:t>
            </a:r>
            <a:endParaRPr lang="en-US" sz="1200" b="1" i="0" u="none" strike="noStrike" kern="1200" dirty="0" smtClean="0">
              <a:solidFill>
                <a:schemeClr val="tx1"/>
              </a:solidFill>
              <a:effectLst/>
              <a:latin typeface="+mn-lt"/>
              <a:ea typeface="+mn-ea"/>
              <a:cs typeface="+mn-cs"/>
            </a:endParaRPr>
          </a:p>
          <a:p>
            <a:pPr fontAlgn="base"/>
            <a:endParaRPr lang="en-US" sz="1200" b="1" i="0" u="none" strike="noStrike" kern="1200" dirty="0" smtClean="0">
              <a:solidFill>
                <a:schemeClr val="tx1"/>
              </a:solidFill>
              <a:effectLst/>
              <a:latin typeface="+mn-lt"/>
              <a:ea typeface="+mn-ea"/>
              <a:cs typeface="+mn-cs"/>
            </a:endParaRPr>
          </a:p>
          <a:p>
            <a:pPr fontAlgn="base"/>
            <a:r>
              <a:rPr lang="en-US" sz="1200" b="0" i="0" u="none" strike="noStrike" kern="1200" dirty="0" smtClean="0">
                <a:solidFill>
                  <a:schemeClr val="tx1"/>
                </a:solidFill>
                <a:effectLst/>
                <a:latin typeface="+mn-lt"/>
                <a:ea typeface="+mn-ea"/>
                <a:cs typeface="+mn-cs"/>
              </a:rPr>
              <a:t>CREDENTIALS</a:t>
            </a:r>
            <a:endParaRPr lang="en-US" sz="1050" b="0" i="0" u="none" strike="noStrike" kern="1200" dirty="0" smtClean="0">
              <a:solidFill>
                <a:schemeClr val="tx1"/>
              </a:solidFill>
              <a:effectLst/>
              <a:latin typeface="+mn-lt"/>
              <a:ea typeface="+mn-ea"/>
              <a:cs typeface="+mn-cs"/>
            </a:endParaRPr>
          </a:p>
          <a:p>
            <a:pPr marL="171450" indent="-171450" fontAlgn="base">
              <a:buFont typeface="Arial"/>
              <a:buChar char="•"/>
            </a:pPr>
            <a:r>
              <a:rPr lang="en-US" sz="1050" b="0" i="0" u="none" strike="noStrike" kern="1200" dirty="0" smtClean="0">
                <a:solidFill>
                  <a:schemeClr val="tx1"/>
                </a:solidFill>
                <a:effectLst/>
                <a:latin typeface="+mn-lt"/>
                <a:ea typeface="+mn-ea"/>
                <a:cs typeface="+mn-cs"/>
              </a:rPr>
              <a:t>H</a:t>
            </a:r>
            <a:r>
              <a:rPr lang="en-US" sz="1200" b="0" i="0" u="none" strike="noStrike" kern="1200" dirty="0" smtClean="0">
                <a:solidFill>
                  <a:schemeClr val="tx1"/>
                </a:solidFill>
                <a:effectLst/>
                <a:latin typeface="+mn-lt"/>
                <a:ea typeface="+mn-ea"/>
                <a:cs typeface="+mn-cs"/>
              </a:rPr>
              <a:t>as read zombie survival guide 5 times</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8 zombie movies (owns and </a:t>
            </a:r>
            <a:r>
              <a:rPr lang="en-US" sz="1200" b="0" i="0" u="none" strike="noStrike" kern="1200" dirty="0" err="1" smtClean="0">
                <a:solidFill>
                  <a:schemeClr val="tx1"/>
                </a:solidFill>
                <a:effectLst/>
                <a:latin typeface="+mn-lt"/>
                <a:ea typeface="+mn-ea"/>
                <a:cs typeface="+mn-cs"/>
              </a:rPr>
              <a:t>rewatches</a:t>
            </a:r>
            <a:r>
              <a:rPr lang="en-US" sz="1200" b="0" i="0" u="none" strike="noStrike" kern="1200" dirty="0" smtClean="0">
                <a:solidFill>
                  <a:schemeClr val="tx1"/>
                </a:solidFill>
                <a:effectLst/>
                <a:latin typeface="+mn-lt"/>
                <a:ea typeface="+mn-ea"/>
                <a:cs typeface="+mn-cs"/>
              </a:rPr>
              <a:t>)</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Has read world war z</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Zombie video games</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Watched walking dead series</a:t>
            </a:r>
          </a:p>
          <a:p>
            <a:pPr fontAlgn="base"/>
            <a:endParaRPr lang="en-US" sz="1200" b="0" i="0" u="none" strike="noStrike" kern="1200" dirty="0" smtClean="0">
              <a:solidFill>
                <a:schemeClr val="tx1"/>
              </a:solidFill>
              <a:effectLst/>
              <a:latin typeface="+mn-lt"/>
              <a:ea typeface="+mn-ea"/>
              <a:cs typeface="+mn-cs"/>
            </a:endParaRPr>
          </a:p>
          <a:p>
            <a:pPr fontAlgn="base"/>
            <a:r>
              <a:rPr lang="en-US" sz="1200" b="0" i="0" u="none" strike="noStrike" kern="1200" dirty="0" smtClean="0">
                <a:solidFill>
                  <a:schemeClr val="tx1"/>
                </a:solidFill>
                <a:effectLst/>
                <a:latin typeface="+mn-lt"/>
                <a:ea typeface="+mn-ea"/>
                <a:cs typeface="+mn-cs"/>
              </a:rPr>
              <a:t>HOW TO IDENTIFY A ZOMBIE</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Missing appendages</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Rotting</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People turning into zombies</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Bite mark</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Fever / bad flu symptoms</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Could “hide” an infection for around 12 hours</a:t>
            </a:r>
          </a:p>
          <a:p>
            <a:pPr marL="171450" marR="0" indent="-171450" algn="l" defTabSz="457200" rtl="0" eaLnBrk="1" fontAlgn="base" latinLnBrk="0" hangingPunct="1">
              <a:lnSpc>
                <a:spcPct val="100000"/>
              </a:lnSpc>
              <a:spcBef>
                <a:spcPts val="0"/>
              </a:spcBef>
              <a:spcAft>
                <a:spcPts val="0"/>
              </a:spcAft>
              <a:buClrTx/>
              <a:buSzTx/>
              <a:buFont typeface="Arial"/>
              <a:buChar char="•"/>
              <a:tabLst/>
              <a:defRPr/>
            </a:pPr>
            <a:r>
              <a:rPr lang="en-US" sz="1200" b="0" i="0" u="none" strike="noStrike" kern="1200" dirty="0" smtClean="0">
                <a:solidFill>
                  <a:schemeClr val="tx1"/>
                </a:solidFill>
                <a:effectLst/>
                <a:latin typeface="+mn-lt"/>
                <a:ea typeface="+mn-ea"/>
                <a:cs typeface="+mn-cs"/>
              </a:rPr>
              <a:t>Corpse can still infect someone</a:t>
            </a:r>
          </a:p>
          <a:p>
            <a:pPr marL="171450" marR="0" indent="-171450" algn="l" defTabSz="457200" rtl="0" eaLnBrk="1" fontAlgn="base" latinLnBrk="0" hangingPunct="1">
              <a:lnSpc>
                <a:spcPct val="100000"/>
              </a:lnSpc>
              <a:spcBef>
                <a:spcPts val="0"/>
              </a:spcBef>
              <a:spcAft>
                <a:spcPts val="0"/>
              </a:spcAft>
              <a:buClrTx/>
              <a:buSzTx/>
              <a:buFont typeface="Arial"/>
              <a:buChar char="•"/>
              <a:tabLst/>
              <a:defRPr/>
            </a:pPr>
            <a:r>
              <a:rPr lang="en-US" sz="1200" b="0" i="0" u="none" strike="noStrike" kern="1200" dirty="0" smtClean="0">
                <a:solidFill>
                  <a:schemeClr val="tx1"/>
                </a:solidFill>
                <a:effectLst/>
                <a:latin typeface="+mn-lt"/>
                <a:ea typeface="+mn-ea"/>
                <a:cs typeface="+mn-cs"/>
              </a:rPr>
              <a:t>Can “pretend” to be dead (hard to tell if actually dead or just lying there)</a:t>
            </a:r>
            <a:br>
              <a:rPr lang="en-US" sz="1200" b="0" i="0" u="none" strike="noStrike" kern="1200" dirty="0" smtClean="0">
                <a:solidFill>
                  <a:schemeClr val="tx1"/>
                </a:solidFill>
                <a:effectLst/>
                <a:latin typeface="+mn-lt"/>
                <a:ea typeface="+mn-ea"/>
                <a:cs typeface="+mn-cs"/>
              </a:rPr>
            </a:br>
            <a:endParaRPr lang="en-US" sz="1200" b="0" i="0" u="none" strike="noStrike" kern="1200" dirty="0" smtClean="0">
              <a:solidFill>
                <a:schemeClr val="tx1"/>
              </a:solidFill>
              <a:effectLst/>
              <a:latin typeface="+mn-lt"/>
              <a:ea typeface="+mn-ea"/>
              <a:cs typeface="+mn-cs"/>
            </a:endParaRPr>
          </a:p>
          <a:p>
            <a:pPr fontAlgn="base"/>
            <a:endParaRPr lang="en-US" sz="1200" b="0" i="0" u="none" strike="noStrike" kern="1200" dirty="0" smtClean="0">
              <a:solidFill>
                <a:schemeClr val="tx1"/>
              </a:solidFill>
              <a:effectLst/>
              <a:latin typeface="+mn-lt"/>
              <a:ea typeface="+mn-ea"/>
              <a:cs typeface="+mn-cs"/>
            </a:endParaRPr>
          </a:p>
          <a:p>
            <a:pPr fontAlgn="base"/>
            <a:r>
              <a:rPr lang="en-US" sz="1200" b="0" i="0" u="none" strike="noStrike" kern="1200" dirty="0" smtClean="0">
                <a:solidFill>
                  <a:schemeClr val="tx1"/>
                </a:solidFill>
                <a:effectLst/>
                <a:latin typeface="+mn-lt"/>
                <a:ea typeface="+mn-ea"/>
                <a:cs typeface="+mn-cs"/>
              </a:rPr>
              <a:t>ABOUT ZOMBIES</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They</a:t>
            </a:r>
            <a:r>
              <a:rPr lang="en-US" sz="1200" b="0" i="0" u="none" strike="noStrike" kern="1200" baseline="0" dirty="0" smtClean="0">
                <a:solidFill>
                  <a:schemeClr val="tx1"/>
                </a:solidFill>
                <a:effectLst/>
                <a:latin typeface="+mn-lt"/>
                <a:ea typeface="+mn-ea"/>
                <a:cs typeface="+mn-cs"/>
              </a:rPr>
              <a:t> h</a:t>
            </a:r>
            <a:r>
              <a:rPr lang="en-US" sz="1200" b="0" i="0" u="none" strike="noStrike" kern="1200" dirty="0" smtClean="0">
                <a:solidFill>
                  <a:schemeClr val="tx1"/>
                </a:solidFill>
                <a:effectLst/>
                <a:latin typeface="+mn-lt"/>
                <a:ea typeface="+mn-ea"/>
                <a:cs typeface="+mn-cs"/>
              </a:rPr>
              <a:t>ave no fear (not even of fire)</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Intelligence:</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0 motor skills</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Probably can’t read or recognize symbols</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Not so good at opening doors,</a:t>
            </a:r>
            <a:r>
              <a:rPr lang="en-US" sz="1200" b="0" i="0" u="none" strike="noStrike" kern="1200" baseline="0" dirty="0" smtClean="0">
                <a:solidFill>
                  <a:schemeClr val="tx1"/>
                </a:solidFill>
                <a:effectLst/>
                <a:latin typeface="+mn-lt"/>
                <a:ea typeface="+mn-ea"/>
                <a:cs typeface="+mn-cs"/>
              </a:rPr>
              <a:t> etc.</a:t>
            </a:r>
          </a:p>
          <a:p>
            <a:pPr fontAlgn="base"/>
            <a:endParaRPr lang="en-US" sz="1200" b="0" i="0" u="none" strike="noStrike" kern="1200" baseline="0" dirty="0" smtClean="0">
              <a:solidFill>
                <a:schemeClr val="tx1"/>
              </a:solidFill>
              <a:effectLst/>
              <a:latin typeface="+mn-lt"/>
              <a:ea typeface="+mn-ea"/>
              <a:cs typeface="+mn-cs"/>
            </a:endParaRPr>
          </a:p>
          <a:p>
            <a:pPr fontAlgn="base"/>
            <a:r>
              <a:rPr lang="en-US" sz="1200" b="0" i="0" u="none" strike="noStrike" kern="1200" dirty="0" smtClean="0">
                <a:solidFill>
                  <a:schemeClr val="tx1"/>
                </a:solidFill>
                <a:effectLst/>
                <a:latin typeface="+mn-lt"/>
                <a:ea typeface="+mn-ea"/>
                <a:cs typeface="+mn-cs"/>
              </a:rPr>
              <a:t>HOW TO KILL ZOMBIES</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Destroy the brain</a:t>
            </a:r>
          </a:p>
          <a:p>
            <a:pPr marL="171450" indent="-171450">
              <a:buFont typeface="Arial"/>
              <a:buChar char="•"/>
            </a:pPr>
            <a:r>
              <a:rPr lang="en-US" sz="1200" b="0" i="0" u="none" strike="noStrike" kern="1200" dirty="0" smtClean="0">
                <a:solidFill>
                  <a:schemeClr val="tx1"/>
                </a:solidFill>
                <a:effectLst/>
                <a:latin typeface="+mn-lt"/>
                <a:ea typeface="+mn-ea"/>
                <a:cs typeface="+mn-cs"/>
              </a:rPr>
              <a:t>Bullets</a:t>
            </a:r>
          </a:p>
          <a:p>
            <a:pPr marL="171450" indent="-171450">
              <a:buFont typeface="Arial"/>
              <a:buChar char="•"/>
            </a:pPr>
            <a:r>
              <a:rPr lang="en-US" sz="1050" b="0" i="0" u="none" strike="noStrike" kern="1200" dirty="0" smtClean="0">
                <a:solidFill>
                  <a:schemeClr val="tx1"/>
                </a:solidFill>
                <a:effectLst/>
                <a:latin typeface="+mn-lt"/>
                <a:ea typeface="+mn-ea"/>
                <a:cs typeface="+mn-cs"/>
              </a:rPr>
              <a:t>S</a:t>
            </a:r>
            <a:r>
              <a:rPr lang="en-US" sz="1200" b="0" i="0" u="none" strike="noStrike" kern="1200" dirty="0" smtClean="0">
                <a:solidFill>
                  <a:schemeClr val="tx1"/>
                </a:solidFill>
                <a:effectLst/>
                <a:latin typeface="+mn-lt"/>
                <a:ea typeface="+mn-ea"/>
                <a:cs typeface="+mn-cs"/>
              </a:rPr>
              <a:t>tab</a:t>
            </a:r>
          </a:p>
          <a:p>
            <a:pPr marL="171450" indent="-171450">
              <a:buFont typeface="Arial"/>
              <a:buChar char="•"/>
            </a:pPr>
            <a:r>
              <a:rPr lang="en-US" sz="1050" b="0" i="0" u="none" strike="noStrike" kern="1200" dirty="0" smtClean="0">
                <a:solidFill>
                  <a:schemeClr val="tx1"/>
                </a:solidFill>
                <a:effectLst/>
                <a:latin typeface="+mn-lt"/>
                <a:ea typeface="+mn-ea"/>
                <a:cs typeface="+mn-cs"/>
              </a:rPr>
              <a:t>G</a:t>
            </a:r>
            <a:r>
              <a:rPr lang="en-US" sz="1200" b="0" i="0" u="none" strike="noStrike" kern="1200" dirty="0" smtClean="0">
                <a:solidFill>
                  <a:schemeClr val="tx1"/>
                </a:solidFill>
                <a:effectLst/>
                <a:latin typeface="+mn-lt"/>
                <a:ea typeface="+mn-ea"/>
                <a:cs typeface="+mn-cs"/>
              </a:rPr>
              <a:t>eneral damage to brain</a:t>
            </a:r>
          </a:p>
          <a:p>
            <a:pPr marL="171450" indent="-171450">
              <a:buFont typeface="Arial"/>
              <a:buChar char="•"/>
            </a:pPr>
            <a:r>
              <a:rPr lang="en-US" sz="1200" b="0" i="0" u="none" strike="noStrike" kern="1200" dirty="0" smtClean="0">
                <a:solidFill>
                  <a:schemeClr val="tx1"/>
                </a:solidFill>
                <a:effectLst/>
                <a:latin typeface="+mn-lt"/>
                <a:ea typeface="+mn-ea"/>
                <a:cs typeface="+mn-cs"/>
              </a:rPr>
              <a:t>Bow and arrows (or crossbow) are best</a:t>
            </a:r>
            <a:r>
              <a:rPr lang="en-US" dirty="0" smtClean="0"/>
              <a:t/>
            </a:r>
            <a:br>
              <a:rPr lang="en-US" dirty="0" smtClean="0"/>
            </a:br>
            <a:r>
              <a:rPr lang="en-US" sz="1200" b="0" i="0" u="none" strike="noStrike" kern="1200" dirty="0" smtClean="0">
                <a:solidFill>
                  <a:schemeClr val="tx1"/>
                </a:solidFill>
                <a:effectLst/>
                <a:latin typeface="+mn-lt"/>
                <a:ea typeface="+mn-ea"/>
                <a:cs typeface="+mn-cs"/>
              </a:rPr>
              <a:t>        </a:t>
            </a:r>
          </a:p>
          <a:p>
            <a:r>
              <a:rPr lang="en-US" sz="1200" b="0" i="0" u="none" strike="noStrike" kern="1200" dirty="0" smtClean="0">
                <a:solidFill>
                  <a:schemeClr val="tx1"/>
                </a:solidFill>
                <a:effectLst/>
                <a:latin typeface="+mn-lt"/>
                <a:ea typeface="+mn-ea"/>
                <a:cs typeface="+mn-cs"/>
              </a:rPr>
              <a:t>HOW NOT TO KILL ZOMBIES      </a:t>
            </a:r>
            <a:endParaRPr lang="en-US" sz="1050" b="0" i="0" u="none" strike="noStrike" kern="1200" dirty="0" smtClean="0">
              <a:solidFill>
                <a:schemeClr val="tx1"/>
              </a:solidFill>
              <a:effectLst/>
              <a:latin typeface="+mn-lt"/>
              <a:ea typeface="+mn-ea"/>
              <a:cs typeface="+mn-cs"/>
            </a:endParaRPr>
          </a:p>
          <a:p>
            <a:r>
              <a:rPr lang="en-US" sz="1050" b="0" i="0" u="none" strike="noStrike" kern="1200" dirty="0" smtClean="0">
                <a:solidFill>
                  <a:schemeClr val="tx1"/>
                </a:solidFill>
                <a:effectLst/>
                <a:latin typeface="+mn-lt"/>
                <a:ea typeface="+mn-ea"/>
                <a:cs typeface="+mn-cs"/>
              </a:rPr>
              <a:t>F</a:t>
            </a:r>
            <a:r>
              <a:rPr lang="en-US" sz="1200" b="0" i="0" u="none" strike="noStrike" kern="1200" dirty="0" smtClean="0">
                <a:solidFill>
                  <a:schemeClr val="tx1"/>
                </a:solidFill>
                <a:effectLst/>
                <a:latin typeface="+mn-lt"/>
                <a:ea typeface="+mn-ea"/>
                <a:cs typeface="+mn-cs"/>
              </a:rPr>
              <a:t>ire is bad. Leads to flaming zombies.</a:t>
            </a:r>
            <a:r>
              <a:rPr lang="en-US" dirty="0" smtClean="0"/>
              <a:t/>
            </a:r>
            <a:br>
              <a:rPr lang="en-US" dirty="0" smtClean="0"/>
            </a:br>
            <a:endParaRPr lang="en-US" dirty="0" smtClean="0"/>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BENEFITS OF GROUPS OF PEOPLE</a:t>
            </a:r>
          </a:p>
          <a:p>
            <a:pPr marL="171450" indent="-171450">
              <a:buFont typeface="Arial"/>
              <a:buChar char="•"/>
            </a:pPr>
            <a:r>
              <a:rPr lang="en-US" sz="1200" b="0" i="0" u="none" strike="noStrike" kern="1200" dirty="0" smtClean="0">
                <a:solidFill>
                  <a:schemeClr val="tx1"/>
                </a:solidFill>
                <a:effectLst/>
                <a:latin typeface="+mn-lt"/>
                <a:ea typeface="+mn-ea"/>
                <a:cs typeface="+mn-cs"/>
              </a:rPr>
              <a:t>First aid training</a:t>
            </a:r>
          </a:p>
          <a:p>
            <a:pPr marL="171450" indent="-171450">
              <a:buFont typeface="Arial"/>
              <a:buChar char="•"/>
            </a:pPr>
            <a:r>
              <a:rPr lang="en-US" sz="1200" b="0" i="0" u="none" strike="noStrike" kern="1200" dirty="0" smtClean="0">
                <a:solidFill>
                  <a:schemeClr val="tx1"/>
                </a:solidFill>
                <a:effectLst/>
                <a:latin typeface="+mn-lt"/>
                <a:ea typeface="+mn-ea"/>
                <a:cs typeface="+mn-cs"/>
              </a:rPr>
              <a:t>Survival skills</a:t>
            </a:r>
          </a:p>
          <a:p>
            <a:pPr marL="171450" indent="-171450">
              <a:buFont typeface="Arial"/>
              <a:buChar char="•"/>
            </a:pPr>
            <a:r>
              <a:rPr lang="en-US" sz="1200" b="0" i="0" u="none" strike="noStrike" kern="1200" dirty="0" smtClean="0">
                <a:solidFill>
                  <a:schemeClr val="tx1"/>
                </a:solidFill>
                <a:effectLst/>
                <a:latin typeface="+mn-lt"/>
                <a:ea typeface="+mn-ea"/>
                <a:cs typeface="+mn-cs"/>
              </a:rPr>
              <a:t>Repair (carpenter / mechanic)</a:t>
            </a:r>
          </a:p>
          <a:p>
            <a:pPr marL="171450" indent="-171450">
              <a:buFont typeface="Arial"/>
              <a:buChar char="•"/>
            </a:pPr>
            <a:r>
              <a:rPr lang="en-US" sz="1200" b="0" i="0" u="none" strike="noStrike" kern="1200" dirty="0" smtClean="0">
                <a:solidFill>
                  <a:schemeClr val="tx1"/>
                </a:solidFill>
                <a:effectLst/>
                <a:latin typeface="+mn-lt"/>
                <a:ea typeface="+mn-ea"/>
                <a:cs typeface="+mn-cs"/>
              </a:rPr>
              <a:t>Fixing stuff would be nice.</a:t>
            </a:r>
          </a:p>
          <a:p>
            <a:pPr marL="171450" indent="-171450">
              <a:buFont typeface="Arial"/>
              <a:buChar char="•"/>
            </a:pPr>
            <a:r>
              <a:rPr lang="en-US" sz="1200" b="0" i="0" u="none" strike="noStrike" kern="1200" dirty="0" smtClean="0">
                <a:solidFill>
                  <a:schemeClr val="tx1"/>
                </a:solidFill>
                <a:effectLst/>
                <a:latin typeface="+mn-lt"/>
                <a:ea typeface="+mn-ea"/>
                <a:cs typeface="+mn-cs"/>
              </a:rPr>
              <a:t>Group size</a:t>
            </a:r>
          </a:p>
          <a:p>
            <a:pPr marL="171450" indent="-171450">
              <a:buFont typeface="Arial"/>
              <a:buChar char="•"/>
            </a:pPr>
            <a:r>
              <a:rPr lang="en-US" sz="1200" b="0" i="0" u="none" strike="noStrike" kern="1200" dirty="0" smtClean="0">
                <a:solidFill>
                  <a:schemeClr val="tx1"/>
                </a:solidFill>
                <a:effectLst/>
                <a:latin typeface="+mn-lt"/>
                <a:ea typeface="+mn-ea"/>
                <a:cs typeface="+mn-cs"/>
              </a:rPr>
              <a:t>Too large makes it hard to get around zombies, but there is safety in numbers. Large groups can lead to panic.</a:t>
            </a:r>
            <a:r>
              <a:rPr lang="en-US" dirty="0" smtClean="0"/>
              <a:t/>
            </a:r>
            <a:br>
              <a:rPr lang="en-US" dirty="0" smtClean="0"/>
            </a:br>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TRANSPORTATION</a:t>
            </a:r>
            <a:r>
              <a:rPr lang="en-US" dirty="0" smtClean="0"/>
              <a:t/>
            </a:r>
            <a:br>
              <a:rPr lang="en-US" dirty="0" smtClean="0"/>
            </a:br>
            <a:r>
              <a:rPr lang="en-US" sz="1200" b="0" i="0" u="none" strike="noStrike" kern="1200" dirty="0" smtClean="0">
                <a:solidFill>
                  <a:schemeClr val="tx1"/>
                </a:solidFill>
                <a:effectLst/>
                <a:latin typeface="+mn-lt"/>
                <a:ea typeface="+mn-ea"/>
                <a:cs typeface="+mn-cs"/>
              </a:rPr>
              <a:t>Cars will really only last a year. After that, no access to gas that is usable (octane all evaporated)</a:t>
            </a:r>
            <a:r>
              <a:rPr lang="en-US" dirty="0" smtClean="0"/>
              <a:t/>
            </a:r>
            <a:br>
              <a:rPr lang="en-US" dirty="0" smtClean="0"/>
            </a:br>
            <a:r>
              <a:rPr lang="en-US" dirty="0" smtClean="0"/>
              <a:t>.</a:t>
            </a:r>
          </a:p>
          <a:p>
            <a:r>
              <a:rPr lang="en-US" sz="1200" b="0" i="0" u="none" strike="noStrike" kern="1200" dirty="0" smtClean="0">
                <a:solidFill>
                  <a:schemeClr val="tx1"/>
                </a:solidFill>
                <a:effectLst/>
                <a:latin typeface="+mn-lt"/>
                <a:ea typeface="+mn-ea"/>
                <a:cs typeface="+mn-cs"/>
              </a:rPr>
              <a:t>JOE’S SURVIVAL PLAN</a:t>
            </a:r>
          </a:p>
          <a:p>
            <a:r>
              <a:rPr lang="en-US" sz="1200" b="0" i="0" u="none" strike="noStrike" kern="1200" dirty="0" smtClean="0">
                <a:solidFill>
                  <a:schemeClr val="tx1"/>
                </a:solidFill>
                <a:effectLst/>
                <a:latin typeface="+mn-lt"/>
                <a:ea typeface="+mn-ea"/>
                <a:cs typeface="+mn-cs"/>
              </a:rPr>
              <a:t>               go to a motor pool, steal a </a:t>
            </a:r>
            <a:r>
              <a:rPr lang="en-US" sz="1200" b="0" i="0" u="none" strike="noStrike" kern="1200" dirty="0" err="1" smtClean="0">
                <a:solidFill>
                  <a:schemeClr val="tx1"/>
                </a:solidFill>
                <a:effectLst/>
                <a:latin typeface="+mn-lt"/>
                <a:ea typeface="+mn-ea"/>
                <a:cs typeface="+mn-cs"/>
              </a:rPr>
              <a:t>humvee</a:t>
            </a:r>
            <a:r>
              <a:rPr lang="en-US" sz="1200" b="0" i="0" u="none" strike="noStrike" kern="1200" dirty="0" smtClean="0">
                <a:solidFill>
                  <a:schemeClr val="tx1"/>
                </a:solidFill>
                <a:effectLst/>
                <a:latin typeface="+mn-lt"/>
                <a:ea typeface="+mn-ea"/>
                <a:cs typeface="+mn-cs"/>
              </a:rPr>
              <a:t> (enclosed storage)</a:t>
            </a:r>
            <a:r>
              <a:rPr lang="en-US" dirty="0" smtClean="0"/>
              <a:t/>
            </a:r>
            <a:br>
              <a:rPr lang="en-US" dirty="0" smtClean="0"/>
            </a:br>
            <a:r>
              <a:rPr lang="en-US" sz="1200" b="0" i="0" u="none" strike="noStrike" kern="1200" dirty="0" smtClean="0">
                <a:solidFill>
                  <a:schemeClr val="tx1"/>
                </a:solidFill>
                <a:effectLst/>
                <a:latin typeface="+mn-lt"/>
                <a:ea typeface="+mn-ea"/>
                <a:cs typeface="+mn-cs"/>
              </a:rPr>
              <a:t>               loot for supplies</a:t>
            </a:r>
            <a:r>
              <a:rPr lang="en-US" dirty="0" smtClean="0"/>
              <a:t/>
            </a:r>
            <a:br>
              <a:rPr lang="en-US" dirty="0" smtClean="0"/>
            </a:br>
            <a:r>
              <a:rPr lang="en-US" sz="1200" b="0" i="0" u="none" strike="noStrike" kern="1200" dirty="0" smtClean="0">
                <a:solidFill>
                  <a:schemeClr val="tx1"/>
                </a:solidFill>
                <a:effectLst/>
                <a:latin typeface="+mn-lt"/>
                <a:ea typeface="+mn-ea"/>
                <a:cs typeface="+mn-cs"/>
              </a:rPr>
              <a:t>               water, crowbar, food (canned stuff is best)</a:t>
            </a:r>
            <a:r>
              <a:rPr lang="en-US" dirty="0" smtClean="0"/>
              <a:t/>
            </a:r>
            <a:br>
              <a:rPr lang="en-US" dirty="0" smtClean="0"/>
            </a:br>
            <a:r>
              <a:rPr lang="en-US" sz="1200" b="0" i="0" u="none" strike="noStrike" kern="1200" dirty="0" smtClean="0">
                <a:solidFill>
                  <a:schemeClr val="tx1"/>
                </a:solidFill>
                <a:effectLst/>
                <a:latin typeface="+mn-lt"/>
                <a:ea typeface="+mn-ea"/>
                <a:cs typeface="+mn-cs"/>
              </a:rPr>
              <a:t>               head to parent’s property, pick up people on the way</a:t>
            </a:r>
            <a:r>
              <a:rPr lang="en-US" dirty="0" smtClean="0"/>
              <a:t/>
            </a:r>
            <a:br>
              <a:rPr lang="en-US" dirty="0" smtClean="0"/>
            </a:br>
            <a:r>
              <a:rPr lang="en-US" sz="1200" b="0" i="0" u="none" strike="noStrike" kern="1200" dirty="0" smtClean="0">
                <a:solidFill>
                  <a:schemeClr val="tx1"/>
                </a:solidFill>
                <a:effectLst/>
                <a:latin typeface="+mn-lt"/>
                <a:ea typeface="+mn-ea"/>
                <a:cs typeface="+mn-cs"/>
              </a:rPr>
              <a:t>               if encounters a zombie:</a:t>
            </a:r>
            <a:r>
              <a:rPr lang="en-US" dirty="0" smtClean="0"/>
              <a:t/>
            </a:r>
            <a:br>
              <a:rPr lang="en-US" dirty="0" smtClean="0"/>
            </a:br>
            <a:r>
              <a:rPr lang="en-US" sz="1200" b="0" i="0" u="none" strike="noStrike" kern="1200" dirty="0" smtClean="0">
                <a:solidFill>
                  <a:schemeClr val="tx1"/>
                </a:solidFill>
                <a:effectLst/>
                <a:latin typeface="+mn-lt"/>
                <a:ea typeface="+mn-ea"/>
                <a:cs typeface="+mn-cs"/>
              </a:rPr>
              <a:t>               run away. Hand to hand isn’t really an option.</a:t>
            </a:r>
            <a:r>
              <a:rPr lang="en-US" dirty="0" smtClean="0"/>
              <a:t/>
            </a:r>
            <a:br>
              <a:rPr lang="en-US" dirty="0" smtClean="0"/>
            </a:br>
            <a:r>
              <a:rPr lang="en-US" sz="1200" b="0" i="0" u="none" strike="noStrike" kern="1200" dirty="0" smtClean="0">
                <a:solidFill>
                  <a:schemeClr val="tx1"/>
                </a:solidFill>
                <a:effectLst/>
                <a:latin typeface="+mn-lt"/>
                <a:ea typeface="+mn-ea"/>
                <a:cs typeface="+mn-cs"/>
              </a:rPr>
              <a:t>               Must have a contingency plan</a:t>
            </a:r>
            <a:r>
              <a:rPr lang="en-US" dirty="0" smtClean="0"/>
              <a:t/>
            </a:r>
            <a:br>
              <a:rPr lang="en-US" dirty="0" smtClean="0"/>
            </a:br>
            <a:r>
              <a:rPr lang="en-US" sz="1200" b="0" i="0" u="none" strike="noStrike" kern="1200" dirty="0" smtClean="0">
                <a:solidFill>
                  <a:schemeClr val="tx1"/>
                </a:solidFill>
                <a:effectLst/>
                <a:latin typeface="+mn-lt"/>
                <a:ea typeface="+mn-ea"/>
                <a:cs typeface="+mn-cs"/>
              </a:rPr>
              <a:t>               California might not be the best, need a plan b.</a:t>
            </a:r>
            <a:r>
              <a:rPr lang="en-US" dirty="0" smtClean="0"/>
              <a:t/>
            </a:r>
            <a:br>
              <a:rPr lang="en-US" dirty="0" smtClean="0"/>
            </a:br>
            <a:r>
              <a:rPr lang="en-US" sz="1200" b="0" i="0" u="none" strike="noStrike" kern="1200" dirty="0" smtClean="0">
                <a:solidFill>
                  <a:schemeClr val="tx1"/>
                </a:solidFill>
                <a:effectLst/>
                <a:latin typeface="+mn-lt"/>
                <a:ea typeface="+mn-ea"/>
                <a:cs typeface="+mn-cs"/>
              </a:rPr>
              <a:t>               Go somewhere cold! Zombies freeze.</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8</a:t>
            </a:fld>
            <a:endParaRPr lang="en-US"/>
          </a:p>
        </p:txBody>
      </p:sp>
    </p:spTree>
    <p:extLst>
      <p:ext uri="{BB962C8B-B14F-4D97-AF65-F5344CB8AC3E}">
        <p14:creationId xmlns:p14="http://schemas.microsoft.com/office/powerpoint/2010/main" xmlns="" val="2955449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u="none" strike="noStrike" kern="1200" dirty="0" smtClean="0">
                <a:solidFill>
                  <a:schemeClr val="tx1"/>
                </a:solidFill>
                <a:effectLst/>
                <a:latin typeface="+mn-lt"/>
                <a:ea typeface="+mn-ea"/>
                <a:cs typeface="+mn-cs"/>
              </a:rPr>
              <a:t>Interviewed with a zombie expert: Joe </a:t>
            </a:r>
            <a:r>
              <a:rPr lang="en-US" sz="1200" b="1" i="0" u="none" strike="noStrike" kern="1200" dirty="0" err="1" smtClean="0">
                <a:solidFill>
                  <a:schemeClr val="tx1"/>
                </a:solidFill>
                <a:effectLst/>
                <a:latin typeface="+mn-lt"/>
                <a:ea typeface="+mn-ea"/>
                <a:cs typeface="+mn-cs"/>
              </a:rPr>
              <a:t>Bartlow</a:t>
            </a:r>
            <a:endParaRPr lang="en-US" sz="1200" b="1" i="0" u="none" strike="noStrike" kern="1200" dirty="0" smtClean="0">
              <a:solidFill>
                <a:schemeClr val="tx1"/>
              </a:solidFill>
              <a:effectLst/>
              <a:latin typeface="+mn-lt"/>
              <a:ea typeface="+mn-ea"/>
              <a:cs typeface="+mn-cs"/>
            </a:endParaRPr>
          </a:p>
          <a:p>
            <a:pPr fontAlgn="base"/>
            <a:endParaRPr lang="en-US" sz="1200" b="1" i="0" u="none" strike="noStrike" kern="1200" dirty="0" smtClean="0">
              <a:solidFill>
                <a:schemeClr val="tx1"/>
              </a:solidFill>
              <a:effectLst/>
              <a:latin typeface="+mn-lt"/>
              <a:ea typeface="+mn-ea"/>
              <a:cs typeface="+mn-cs"/>
            </a:endParaRPr>
          </a:p>
          <a:p>
            <a:pPr fontAlgn="base"/>
            <a:r>
              <a:rPr lang="en-US" sz="1200" b="0" i="0" u="none" strike="noStrike" kern="1200" dirty="0" smtClean="0">
                <a:solidFill>
                  <a:schemeClr val="tx1"/>
                </a:solidFill>
                <a:effectLst/>
                <a:latin typeface="+mn-lt"/>
                <a:ea typeface="+mn-ea"/>
                <a:cs typeface="+mn-cs"/>
              </a:rPr>
              <a:t>CREDENTIALS</a:t>
            </a:r>
            <a:endParaRPr lang="en-US" sz="1050" b="0" i="0" u="none" strike="noStrike" kern="1200" dirty="0" smtClean="0">
              <a:solidFill>
                <a:schemeClr val="tx1"/>
              </a:solidFill>
              <a:effectLst/>
              <a:latin typeface="+mn-lt"/>
              <a:ea typeface="+mn-ea"/>
              <a:cs typeface="+mn-cs"/>
            </a:endParaRPr>
          </a:p>
          <a:p>
            <a:pPr marL="171450" indent="-171450" fontAlgn="base">
              <a:buFont typeface="Arial"/>
              <a:buChar char="•"/>
            </a:pPr>
            <a:r>
              <a:rPr lang="en-US" sz="1050" b="0" i="0" u="none" strike="noStrike" kern="1200" dirty="0" smtClean="0">
                <a:solidFill>
                  <a:schemeClr val="tx1"/>
                </a:solidFill>
                <a:effectLst/>
                <a:latin typeface="+mn-lt"/>
                <a:ea typeface="+mn-ea"/>
                <a:cs typeface="+mn-cs"/>
              </a:rPr>
              <a:t>H</a:t>
            </a:r>
            <a:r>
              <a:rPr lang="en-US" sz="1200" b="0" i="0" u="none" strike="noStrike" kern="1200" dirty="0" smtClean="0">
                <a:solidFill>
                  <a:schemeClr val="tx1"/>
                </a:solidFill>
                <a:effectLst/>
                <a:latin typeface="+mn-lt"/>
                <a:ea typeface="+mn-ea"/>
                <a:cs typeface="+mn-cs"/>
              </a:rPr>
              <a:t>as read zombie survival guide 5 times</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8 zombie movies (owns and </a:t>
            </a:r>
            <a:r>
              <a:rPr lang="en-US" sz="1200" b="0" i="0" u="none" strike="noStrike" kern="1200" dirty="0" err="1" smtClean="0">
                <a:solidFill>
                  <a:schemeClr val="tx1"/>
                </a:solidFill>
                <a:effectLst/>
                <a:latin typeface="+mn-lt"/>
                <a:ea typeface="+mn-ea"/>
                <a:cs typeface="+mn-cs"/>
              </a:rPr>
              <a:t>rewatches</a:t>
            </a:r>
            <a:r>
              <a:rPr lang="en-US" sz="1200" b="0" i="0" u="none" strike="noStrike" kern="1200" dirty="0" smtClean="0">
                <a:solidFill>
                  <a:schemeClr val="tx1"/>
                </a:solidFill>
                <a:effectLst/>
                <a:latin typeface="+mn-lt"/>
                <a:ea typeface="+mn-ea"/>
                <a:cs typeface="+mn-cs"/>
              </a:rPr>
              <a:t>)</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Has read world war z</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Zombie video games</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Watched walking dead series</a:t>
            </a:r>
          </a:p>
          <a:p>
            <a:pPr fontAlgn="base"/>
            <a:endParaRPr lang="en-US" sz="1200" b="0" i="0" u="none" strike="noStrike" kern="1200" dirty="0" smtClean="0">
              <a:solidFill>
                <a:schemeClr val="tx1"/>
              </a:solidFill>
              <a:effectLst/>
              <a:latin typeface="+mn-lt"/>
              <a:ea typeface="+mn-ea"/>
              <a:cs typeface="+mn-cs"/>
            </a:endParaRPr>
          </a:p>
          <a:p>
            <a:pPr fontAlgn="base"/>
            <a:r>
              <a:rPr lang="en-US" sz="1200" b="0" i="0" u="none" strike="noStrike" kern="1200" dirty="0" smtClean="0">
                <a:solidFill>
                  <a:schemeClr val="tx1"/>
                </a:solidFill>
                <a:effectLst/>
                <a:latin typeface="+mn-lt"/>
                <a:ea typeface="+mn-ea"/>
                <a:cs typeface="+mn-cs"/>
              </a:rPr>
              <a:t>HOW TO IDENTIFY A ZOMBIE</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Missing appendages</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Rotting</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People turning into zombies</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Bite mark</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Fever / bad flu symptoms</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Could “hide” an infection for around 12 hours</a:t>
            </a:r>
          </a:p>
          <a:p>
            <a:pPr marL="171450" marR="0" indent="-171450" algn="l" defTabSz="457200" rtl="0" eaLnBrk="1" fontAlgn="base" latinLnBrk="0" hangingPunct="1">
              <a:lnSpc>
                <a:spcPct val="100000"/>
              </a:lnSpc>
              <a:spcBef>
                <a:spcPts val="0"/>
              </a:spcBef>
              <a:spcAft>
                <a:spcPts val="0"/>
              </a:spcAft>
              <a:buClrTx/>
              <a:buSzTx/>
              <a:buFont typeface="Arial"/>
              <a:buChar char="•"/>
              <a:tabLst/>
              <a:defRPr/>
            </a:pPr>
            <a:r>
              <a:rPr lang="en-US" sz="1200" b="0" i="0" u="none" strike="noStrike" kern="1200" dirty="0" smtClean="0">
                <a:solidFill>
                  <a:schemeClr val="tx1"/>
                </a:solidFill>
                <a:effectLst/>
                <a:latin typeface="+mn-lt"/>
                <a:ea typeface="+mn-ea"/>
                <a:cs typeface="+mn-cs"/>
              </a:rPr>
              <a:t>Corpse can still infect someone</a:t>
            </a:r>
          </a:p>
          <a:p>
            <a:pPr marL="171450" marR="0" indent="-171450" algn="l" defTabSz="457200" rtl="0" eaLnBrk="1" fontAlgn="base" latinLnBrk="0" hangingPunct="1">
              <a:lnSpc>
                <a:spcPct val="100000"/>
              </a:lnSpc>
              <a:spcBef>
                <a:spcPts val="0"/>
              </a:spcBef>
              <a:spcAft>
                <a:spcPts val="0"/>
              </a:spcAft>
              <a:buClrTx/>
              <a:buSzTx/>
              <a:buFont typeface="Arial"/>
              <a:buChar char="•"/>
              <a:tabLst/>
              <a:defRPr/>
            </a:pPr>
            <a:r>
              <a:rPr lang="en-US" sz="1200" b="0" i="0" u="none" strike="noStrike" kern="1200" dirty="0" smtClean="0">
                <a:solidFill>
                  <a:schemeClr val="tx1"/>
                </a:solidFill>
                <a:effectLst/>
                <a:latin typeface="+mn-lt"/>
                <a:ea typeface="+mn-ea"/>
                <a:cs typeface="+mn-cs"/>
              </a:rPr>
              <a:t>Can “pretend” to be dead (hard to tell if actually dead or just lying there)</a:t>
            </a:r>
            <a:br>
              <a:rPr lang="en-US" sz="1200" b="0" i="0" u="none" strike="noStrike" kern="1200" dirty="0" smtClean="0">
                <a:solidFill>
                  <a:schemeClr val="tx1"/>
                </a:solidFill>
                <a:effectLst/>
                <a:latin typeface="+mn-lt"/>
                <a:ea typeface="+mn-ea"/>
                <a:cs typeface="+mn-cs"/>
              </a:rPr>
            </a:br>
            <a:endParaRPr lang="en-US" sz="1200" b="0" i="0" u="none" strike="noStrike" kern="1200" dirty="0" smtClean="0">
              <a:solidFill>
                <a:schemeClr val="tx1"/>
              </a:solidFill>
              <a:effectLst/>
              <a:latin typeface="+mn-lt"/>
              <a:ea typeface="+mn-ea"/>
              <a:cs typeface="+mn-cs"/>
            </a:endParaRPr>
          </a:p>
          <a:p>
            <a:pPr fontAlgn="base"/>
            <a:endParaRPr lang="en-US" sz="1200" b="0" i="0" u="none" strike="noStrike" kern="1200" dirty="0" smtClean="0">
              <a:solidFill>
                <a:schemeClr val="tx1"/>
              </a:solidFill>
              <a:effectLst/>
              <a:latin typeface="+mn-lt"/>
              <a:ea typeface="+mn-ea"/>
              <a:cs typeface="+mn-cs"/>
            </a:endParaRPr>
          </a:p>
          <a:p>
            <a:pPr fontAlgn="base"/>
            <a:r>
              <a:rPr lang="en-US" sz="1200" b="0" i="0" u="none" strike="noStrike" kern="1200" dirty="0" smtClean="0">
                <a:solidFill>
                  <a:schemeClr val="tx1"/>
                </a:solidFill>
                <a:effectLst/>
                <a:latin typeface="+mn-lt"/>
                <a:ea typeface="+mn-ea"/>
                <a:cs typeface="+mn-cs"/>
              </a:rPr>
              <a:t>ABOUT ZOMBIES</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They</a:t>
            </a:r>
            <a:r>
              <a:rPr lang="en-US" sz="1200" b="0" i="0" u="none" strike="noStrike" kern="1200" baseline="0" dirty="0" smtClean="0">
                <a:solidFill>
                  <a:schemeClr val="tx1"/>
                </a:solidFill>
                <a:effectLst/>
                <a:latin typeface="+mn-lt"/>
                <a:ea typeface="+mn-ea"/>
                <a:cs typeface="+mn-cs"/>
              </a:rPr>
              <a:t> h</a:t>
            </a:r>
            <a:r>
              <a:rPr lang="en-US" sz="1200" b="0" i="0" u="none" strike="noStrike" kern="1200" dirty="0" smtClean="0">
                <a:solidFill>
                  <a:schemeClr val="tx1"/>
                </a:solidFill>
                <a:effectLst/>
                <a:latin typeface="+mn-lt"/>
                <a:ea typeface="+mn-ea"/>
                <a:cs typeface="+mn-cs"/>
              </a:rPr>
              <a:t>ave no fear (not even of fire)</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Intelligence:</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0 motor skills</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Probably can’t read or recognize symbols</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Not so good at opening doors,</a:t>
            </a:r>
            <a:r>
              <a:rPr lang="en-US" sz="1200" b="0" i="0" u="none" strike="noStrike" kern="1200" baseline="0" dirty="0" smtClean="0">
                <a:solidFill>
                  <a:schemeClr val="tx1"/>
                </a:solidFill>
                <a:effectLst/>
                <a:latin typeface="+mn-lt"/>
                <a:ea typeface="+mn-ea"/>
                <a:cs typeface="+mn-cs"/>
              </a:rPr>
              <a:t> etc.</a:t>
            </a:r>
          </a:p>
          <a:p>
            <a:pPr fontAlgn="base"/>
            <a:endParaRPr lang="en-US" sz="1200" b="0" i="0" u="none" strike="noStrike" kern="1200" baseline="0" dirty="0" smtClean="0">
              <a:solidFill>
                <a:schemeClr val="tx1"/>
              </a:solidFill>
              <a:effectLst/>
              <a:latin typeface="+mn-lt"/>
              <a:ea typeface="+mn-ea"/>
              <a:cs typeface="+mn-cs"/>
            </a:endParaRPr>
          </a:p>
          <a:p>
            <a:pPr fontAlgn="base"/>
            <a:r>
              <a:rPr lang="en-US" sz="1200" b="0" i="0" u="none" strike="noStrike" kern="1200" dirty="0" smtClean="0">
                <a:solidFill>
                  <a:schemeClr val="tx1"/>
                </a:solidFill>
                <a:effectLst/>
                <a:latin typeface="+mn-lt"/>
                <a:ea typeface="+mn-ea"/>
                <a:cs typeface="+mn-cs"/>
              </a:rPr>
              <a:t>HOW TO KILL ZOMBIES</a:t>
            </a:r>
          </a:p>
          <a:p>
            <a:pPr marL="171450" indent="-171450" fontAlgn="base">
              <a:buFont typeface="Arial"/>
              <a:buChar char="•"/>
            </a:pPr>
            <a:r>
              <a:rPr lang="en-US" sz="1200" b="0" i="0" u="none" strike="noStrike" kern="1200" dirty="0" smtClean="0">
                <a:solidFill>
                  <a:schemeClr val="tx1"/>
                </a:solidFill>
                <a:effectLst/>
                <a:latin typeface="+mn-lt"/>
                <a:ea typeface="+mn-ea"/>
                <a:cs typeface="+mn-cs"/>
              </a:rPr>
              <a:t>Destroy the brain</a:t>
            </a:r>
          </a:p>
          <a:p>
            <a:pPr marL="171450" indent="-171450">
              <a:buFont typeface="Arial"/>
              <a:buChar char="•"/>
            </a:pPr>
            <a:r>
              <a:rPr lang="en-US" sz="1200" b="0" i="0" u="none" strike="noStrike" kern="1200" dirty="0" smtClean="0">
                <a:solidFill>
                  <a:schemeClr val="tx1"/>
                </a:solidFill>
                <a:effectLst/>
                <a:latin typeface="+mn-lt"/>
                <a:ea typeface="+mn-ea"/>
                <a:cs typeface="+mn-cs"/>
              </a:rPr>
              <a:t>Bullets</a:t>
            </a:r>
          </a:p>
          <a:p>
            <a:pPr marL="171450" indent="-171450">
              <a:buFont typeface="Arial"/>
              <a:buChar char="•"/>
            </a:pPr>
            <a:r>
              <a:rPr lang="en-US" sz="1050" b="0" i="0" u="none" strike="noStrike" kern="1200" dirty="0" smtClean="0">
                <a:solidFill>
                  <a:schemeClr val="tx1"/>
                </a:solidFill>
                <a:effectLst/>
                <a:latin typeface="+mn-lt"/>
                <a:ea typeface="+mn-ea"/>
                <a:cs typeface="+mn-cs"/>
              </a:rPr>
              <a:t>S</a:t>
            </a:r>
            <a:r>
              <a:rPr lang="en-US" sz="1200" b="0" i="0" u="none" strike="noStrike" kern="1200" dirty="0" smtClean="0">
                <a:solidFill>
                  <a:schemeClr val="tx1"/>
                </a:solidFill>
                <a:effectLst/>
                <a:latin typeface="+mn-lt"/>
                <a:ea typeface="+mn-ea"/>
                <a:cs typeface="+mn-cs"/>
              </a:rPr>
              <a:t>tab</a:t>
            </a:r>
          </a:p>
          <a:p>
            <a:pPr marL="171450" indent="-171450">
              <a:buFont typeface="Arial"/>
              <a:buChar char="•"/>
            </a:pPr>
            <a:r>
              <a:rPr lang="en-US" sz="1050" b="0" i="0" u="none" strike="noStrike" kern="1200" dirty="0" smtClean="0">
                <a:solidFill>
                  <a:schemeClr val="tx1"/>
                </a:solidFill>
                <a:effectLst/>
                <a:latin typeface="+mn-lt"/>
                <a:ea typeface="+mn-ea"/>
                <a:cs typeface="+mn-cs"/>
              </a:rPr>
              <a:t>G</a:t>
            </a:r>
            <a:r>
              <a:rPr lang="en-US" sz="1200" b="0" i="0" u="none" strike="noStrike" kern="1200" dirty="0" smtClean="0">
                <a:solidFill>
                  <a:schemeClr val="tx1"/>
                </a:solidFill>
                <a:effectLst/>
                <a:latin typeface="+mn-lt"/>
                <a:ea typeface="+mn-ea"/>
                <a:cs typeface="+mn-cs"/>
              </a:rPr>
              <a:t>eneral damage to brain</a:t>
            </a:r>
          </a:p>
          <a:p>
            <a:pPr marL="171450" indent="-171450">
              <a:buFont typeface="Arial"/>
              <a:buChar char="•"/>
            </a:pPr>
            <a:r>
              <a:rPr lang="en-US" sz="1200" b="0" i="0" u="none" strike="noStrike" kern="1200" dirty="0" smtClean="0">
                <a:solidFill>
                  <a:schemeClr val="tx1"/>
                </a:solidFill>
                <a:effectLst/>
                <a:latin typeface="+mn-lt"/>
                <a:ea typeface="+mn-ea"/>
                <a:cs typeface="+mn-cs"/>
              </a:rPr>
              <a:t>Bow and arrows (or crossbow) are best</a:t>
            </a:r>
            <a:r>
              <a:rPr lang="en-US" dirty="0" smtClean="0"/>
              <a:t/>
            </a:r>
            <a:br>
              <a:rPr lang="en-US" dirty="0" smtClean="0"/>
            </a:br>
            <a:r>
              <a:rPr lang="en-US" sz="1200" b="0" i="0" u="none" strike="noStrike" kern="1200" dirty="0" smtClean="0">
                <a:solidFill>
                  <a:schemeClr val="tx1"/>
                </a:solidFill>
                <a:effectLst/>
                <a:latin typeface="+mn-lt"/>
                <a:ea typeface="+mn-ea"/>
                <a:cs typeface="+mn-cs"/>
              </a:rPr>
              <a:t>        </a:t>
            </a:r>
          </a:p>
          <a:p>
            <a:r>
              <a:rPr lang="en-US" sz="1200" b="0" i="0" u="none" strike="noStrike" kern="1200" dirty="0" smtClean="0">
                <a:solidFill>
                  <a:schemeClr val="tx1"/>
                </a:solidFill>
                <a:effectLst/>
                <a:latin typeface="+mn-lt"/>
                <a:ea typeface="+mn-ea"/>
                <a:cs typeface="+mn-cs"/>
              </a:rPr>
              <a:t>HOW NOT TO KILL ZOMBIES      </a:t>
            </a:r>
            <a:endParaRPr lang="en-US" sz="1050" b="0" i="0" u="none" strike="noStrike" kern="1200" dirty="0" smtClean="0">
              <a:solidFill>
                <a:schemeClr val="tx1"/>
              </a:solidFill>
              <a:effectLst/>
              <a:latin typeface="+mn-lt"/>
              <a:ea typeface="+mn-ea"/>
              <a:cs typeface="+mn-cs"/>
            </a:endParaRPr>
          </a:p>
          <a:p>
            <a:r>
              <a:rPr lang="en-US" sz="1050" b="0" i="0" u="none" strike="noStrike" kern="1200" dirty="0" smtClean="0">
                <a:solidFill>
                  <a:schemeClr val="tx1"/>
                </a:solidFill>
                <a:effectLst/>
                <a:latin typeface="+mn-lt"/>
                <a:ea typeface="+mn-ea"/>
                <a:cs typeface="+mn-cs"/>
              </a:rPr>
              <a:t>F</a:t>
            </a:r>
            <a:r>
              <a:rPr lang="en-US" sz="1200" b="0" i="0" u="none" strike="noStrike" kern="1200" dirty="0" smtClean="0">
                <a:solidFill>
                  <a:schemeClr val="tx1"/>
                </a:solidFill>
                <a:effectLst/>
                <a:latin typeface="+mn-lt"/>
                <a:ea typeface="+mn-ea"/>
                <a:cs typeface="+mn-cs"/>
              </a:rPr>
              <a:t>ire is bad. Leads to flaming zombies.</a:t>
            </a:r>
            <a:r>
              <a:rPr lang="en-US" dirty="0" smtClean="0"/>
              <a:t/>
            </a:r>
            <a:br>
              <a:rPr lang="en-US" dirty="0" smtClean="0"/>
            </a:br>
            <a:endParaRPr lang="en-US" dirty="0" smtClean="0"/>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BENEFITS OF GROUPS OF PEOPLE</a:t>
            </a:r>
          </a:p>
          <a:p>
            <a:pPr marL="171450" indent="-171450">
              <a:buFont typeface="Arial"/>
              <a:buChar char="•"/>
            </a:pPr>
            <a:r>
              <a:rPr lang="en-US" sz="1200" b="0" i="0" u="none" strike="noStrike" kern="1200" dirty="0" smtClean="0">
                <a:solidFill>
                  <a:schemeClr val="tx1"/>
                </a:solidFill>
                <a:effectLst/>
                <a:latin typeface="+mn-lt"/>
                <a:ea typeface="+mn-ea"/>
                <a:cs typeface="+mn-cs"/>
              </a:rPr>
              <a:t>First aid training</a:t>
            </a:r>
          </a:p>
          <a:p>
            <a:pPr marL="171450" indent="-171450">
              <a:buFont typeface="Arial"/>
              <a:buChar char="•"/>
            </a:pPr>
            <a:r>
              <a:rPr lang="en-US" sz="1200" b="0" i="0" u="none" strike="noStrike" kern="1200" dirty="0" smtClean="0">
                <a:solidFill>
                  <a:schemeClr val="tx1"/>
                </a:solidFill>
                <a:effectLst/>
                <a:latin typeface="+mn-lt"/>
                <a:ea typeface="+mn-ea"/>
                <a:cs typeface="+mn-cs"/>
              </a:rPr>
              <a:t>Survival skills</a:t>
            </a:r>
          </a:p>
          <a:p>
            <a:pPr marL="171450" indent="-171450">
              <a:buFont typeface="Arial"/>
              <a:buChar char="•"/>
            </a:pPr>
            <a:r>
              <a:rPr lang="en-US" sz="1200" b="0" i="0" u="none" strike="noStrike" kern="1200" dirty="0" smtClean="0">
                <a:solidFill>
                  <a:schemeClr val="tx1"/>
                </a:solidFill>
                <a:effectLst/>
                <a:latin typeface="+mn-lt"/>
                <a:ea typeface="+mn-ea"/>
                <a:cs typeface="+mn-cs"/>
              </a:rPr>
              <a:t>Repair (carpenter / mechanic)</a:t>
            </a:r>
          </a:p>
          <a:p>
            <a:pPr marL="171450" indent="-171450">
              <a:buFont typeface="Arial"/>
              <a:buChar char="•"/>
            </a:pPr>
            <a:r>
              <a:rPr lang="en-US" sz="1200" b="0" i="0" u="none" strike="noStrike" kern="1200" dirty="0" smtClean="0">
                <a:solidFill>
                  <a:schemeClr val="tx1"/>
                </a:solidFill>
                <a:effectLst/>
                <a:latin typeface="+mn-lt"/>
                <a:ea typeface="+mn-ea"/>
                <a:cs typeface="+mn-cs"/>
              </a:rPr>
              <a:t>Fixing stuff would be nice.</a:t>
            </a:r>
          </a:p>
          <a:p>
            <a:pPr marL="171450" indent="-171450">
              <a:buFont typeface="Arial"/>
              <a:buChar char="•"/>
            </a:pPr>
            <a:r>
              <a:rPr lang="en-US" sz="1200" b="0" i="0" u="none" strike="noStrike" kern="1200" dirty="0" smtClean="0">
                <a:solidFill>
                  <a:schemeClr val="tx1"/>
                </a:solidFill>
                <a:effectLst/>
                <a:latin typeface="+mn-lt"/>
                <a:ea typeface="+mn-ea"/>
                <a:cs typeface="+mn-cs"/>
              </a:rPr>
              <a:t>Group size</a:t>
            </a:r>
          </a:p>
          <a:p>
            <a:pPr marL="171450" indent="-171450">
              <a:buFont typeface="Arial"/>
              <a:buChar char="•"/>
            </a:pPr>
            <a:r>
              <a:rPr lang="en-US" sz="1200" b="0" i="0" u="none" strike="noStrike" kern="1200" dirty="0" smtClean="0">
                <a:solidFill>
                  <a:schemeClr val="tx1"/>
                </a:solidFill>
                <a:effectLst/>
                <a:latin typeface="+mn-lt"/>
                <a:ea typeface="+mn-ea"/>
                <a:cs typeface="+mn-cs"/>
              </a:rPr>
              <a:t>Too large makes it hard to get around zombies, but there is safety in numbers. Large groups can lead to panic.</a:t>
            </a:r>
            <a:r>
              <a:rPr lang="en-US" dirty="0" smtClean="0"/>
              <a:t/>
            </a:r>
            <a:br>
              <a:rPr lang="en-US" dirty="0" smtClean="0"/>
            </a:br>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TRANSPORTATION</a:t>
            </a:r>
            <a:r>
              <a:rPr lang="en-US" dirty="0" smtClean="0"/>
              <a:t/>
            </a:r>
            <a:br>
              <a:rPr lang="en-US" dirty="0" smtClean="0"/>
            </a:br>
            <a:r>
              <a:rPr lang="en-US" sz="1200" b="0" i="0" u="none" strike="noStrike" kern="1200" dirty="0" smtClean="0">
                <a:solidFill>
                  <a:schemeClr val="tx1"/>
                </a:solidFill>
                <a:effectLst/>
                <a:latin typeface="+mn-lt"/>
                <a:ea typeface="+mn-ea"/>
                <a:cs typeface="+mn-cs"/>
              </a:rPr>
              <a:t>Cars will really only last a year. After that, no access to gas that is usable (octane all evaporated)</a:t>
            </a:r>
            <a:r>
              <a:rPr lang="en-US" dirty="0" smtClean="0"/>
              <a:t/>
            </a:r>
            <a:br>
              <a:rPr lang="en-US" dirty="0" smtClean="0"/>
            </a:br>
            <a:r>
              <a:rPr lang="en-US" dirty="0" smtClean="0"/>
              <a:t>.</a:t>
            </a:r>
          </a:p>
          <a:p>
            <a:r>
              <a:rPr lang="en-US" sz="1200" b="0" i="0" u="none" strike="noStrike" kern="1200" dirty="0" smtClean="0">
                <a:solidFill>
                  <a:schemeClr val="tx1"/>
                </a:solidFill>
                <a:effectLst/>
                <a:latin typeface="+mn-lt"/>
                <a:ea typeface="+mn-ea"/>
                <a:cs typeface="+mn-cs"/>
              </a:rPr>
              <a:t>JOE’S SURVIVAL PLAN</a:t>
            </a:r>
          </a:p>
          <a:p>
            <a:r>
              <a:rPr lang="en-US" sz="1200" b="0" i="0" u="none" strike="noStrike" kern="1200" dirty="0" smtClean="0">
                <a:solidFill>
                  <a:schemeClr val="tx1"/>
                </a:solidFill>
                <a:effectLst/>
                <a:latin typeface="+mn-lt"/>
                <a:ea typeface="+mn-ea"/>
                <a:cs typeface="+mn-cs"/>
              </a:rPr>
              <a:t>               go to a motor pool, steal a </a:t>
            </a:r>
            <a:r>
              <a:rPr lang="en-US" sz="1200" b="0" i="0" u="none" strike="noStrike" kern="1200" dirty="0" err="1" smtClean="0">
                <a:solidFill>
                  <a:schemeClr val="tx1"/>
                </a:solidFill>
                <a:effectLst/>
                <a:latin typeface="+mn-lt"/>
                <a:ea typeface="+mn-ea"/>
                <a:cs typeface="+mn-cs"/>
              </a:rPr>
              <a:t>humvee</a:t>
            </a:r>
            <a:r>
              <a:rPr lang="en-US" sz="1200" b="0" i="0" u="none" strike="noStrike" kern="1200" dirty="0" smtClean="0">
                <a:solidFill>
                  <a:schemeClr val="tx1"/>
                </a:solidFill>
                <a:effectLst/>
                <a:latin typeface="+mn-lt"/>
                <a:ea typeface="+mn-ea"/>
                <a:cs typeface="+mn-cs"/>
              </a:rPr>
              <a:t> (enclosed storage)</a:t>
            </a:r>
            <a:r>
              <a:rPr lang="en-US" dirty="0" smtClean="0"/>
              <a:t/>
            </a:r>
            <a:br>
              <a:rPr lang="en-US" dirty="0" smtClean="0"/>
            </a:br>
            <a:r>
              <a:rPr lang="en-US" sz="1200" b="0" i="0" u="none" strike="noStrike" kern="1200" dirty="0" smtClean="0">
                <a:solidFill>
                  <a:schemeClr val="tx1"/>
                </a:solidFill>
                <a:effectLst/>
                <a:latin typeface="+mn-lt"/>
                <a:ea typeface="+mn-ea"/>
                <a:cs typeface="+mn-cs"/>
              </a:rPr>
              <a:t>               loot for supplies</a:t>
            </a:r>
            <a:r>
              <a:rPr lang="en-US" dirty="0" smtClean="0"/>
              <a:t/>
            </a:r>
            <a:br>
              <a:rPr lang="en-US" dirty="0" smtClean="0"/>
            </a:br>
            <a:r>
              <a:rPr lang="en-US" sz="1200" b="0" i="0" u="none" strike="noStrike" kern="1200" dirty="0" smtClean="0">
                <a:solidFill>
                  <a:schemeClr val="tx1"/>
                </a:solidFill>
                <a:effectLst/>
                <a:latin typeface="+mn-lt"/>
                <a:ea typeface="+mn-ea"/>
                <a:cs typeface="+mn-cs"/>
              </a:rPr>
              <a:t>               water, crowbar, food (canned stuff is best)</a:t>
            </a:r>
            <a:r>
              <a:rPr lang="en-US" dirty="0" smtClean="0"/>
              <a:t/>
            </a:r>
            <a:br>
              <a:rPr lang="en-US" dirty="0" smtClean="0"/>
            </a:br>
            <a:r>
              <a:rPr lang="en-US" sz="1200" b="0" i="0" u="none" strike="noStrike" kern="1200" dirty="0" smtClean="0">
                <a:solidFill>
                  <a:schemeClr val="tx1"/>
                </a:solidFill>
                <a:effectLst/>
                <a:latin typeface="+mn-lt"/>
                <a:ea typeface="+mn-ea"/>
                <a:cs typeface="+mn-cs"/>
              </a:rPr>
              <a:t>               head to parent’s property, pick up people on the way</a:t>
            </a:r>
            <a:r>
              <a:rPr lang="en-US" dirty="0" smtClean="0"/>
              <a:t/>
            </a:r>
            <a:br>
              <a:rPr lang="en-US" dirty="0" smtClean="0"/>
            </a:br>
            <a:r>
              <a:rPr lang="en-US" sz="1200" b="0" i="0" u="none" strike="noStrike" kern="1200" dirty="0" smtClean="0">
                <a:solidFill>
                  <a:schemeClr val="tx1"/>
                </a:solidFill>
                <a:effectLst/>
                <a:latin typeface="+mn-lt"/>
                <a:ea typeface="+mn-ea"/>
                <a:cs typeface="+mn-cs"/>
              </a:rPr>
              <a:t>               if encounters a zombie:</a:t>
            </a:r>
            <a:r>
              <a:rPr lang="en-US" dirty="0" smtClean="0"/>
              <a:t/>
            </a:r>
            <a:br>
              <a:rPr lang="en-US" dirty="0" smtClean="0"/>
            </a:br>
            <a:r>
              <a:rPr lang="en-US" sz="1200" b="0" i="0" u="none" strike="noStrike" kern="1200" dirty="0" smtClean="0">
                <a:solidFill>
                  <a:schemeClr val="tx1"/>
                </a:solidFill>
                <a:effectLst/>
                <a:latin typeface="+mn-lt"/>
                <a:ea typeface="+mn-ea"/>
                <a:cs typeface="+mn-cs"/>
              </a:rPr>
              <a:t>               run away. Hand to hand isn’t really an option.</a:t>
            </a:r>
            <a:r>
              <a:rPr lang="en-US" dirty="0" smtClean="0"/>
              <a:t/>
            </a:r>
            <a:br>
              <a:rPr lang="en-US" dirty="0" smtClean="0"/>
            </a:br>
            <a:r>
              <a:rPr lang="en-US" sz="1200" b="0" i="0" u="none" strike="noStrike" kern="1200" dirty="0" smtClean="0">
                <a:solidFill>
                  <a:schemeClr val="tx1"/>
                </a:solidFill>
                <a:effectLst/>
                <a:latin typeface="+mn-lt"/>
                <a:ea typeface="+mn-ea"/>
                <a:cs typeface="+mn-cs"/>
              </a:rPr>
              <a:t>               Must have a contingency plan</a:t>
            </a:r>
            <a:r>
              <a:rPr lang="en-US" dirty="0" smtClean="0"/>
              <a:t/>
            </a:r>
            <a:br>
              <a:rPr lang="en-US" dirty="0" smtClean="0"/>
            </a:br>
            <a:r>
              <a:rPr lang="en-US" sz="1200" b="0" i="0" u="none" strike="noStrike" kern="1200" dirty="0" smtClean="0">
                <a:solidFill>
                  <a:schemeClr val="tx1"/>
                </a:solidFill>
                <a:effectLst/>
                <a:latin typeface="+mn-lt"/>
                <a:ea typeface="+mn-ea"/>
                <a:cs typeface="+mn-cs"/>
              </a:rPr>
              <a:t>               California might not be the best, need a plan b.</a:t>
            </a:r>
            <a:r>
              <a:rPr lang="en-US" dirty="0" smtClean="0"/>
              <a:t/>
            </a:r>
            <a:br>
              <a:rPr lang="en-US" dirty="0" smtClean="0"/>
            </a:br>
            <a:r>
              <a:rPr lang="en-US" sz="1200" b="0" i="0" u="none" strike="noStrike" kern="1200" dirty="0" smtClean="0">
                <a:solidFill>
                  <a:schemeClr val="tx1"/>
                </a:solidFill>
                <a:effectLst/>
                <a:latin typeface="+mn-lt"/>
                <a:ea typeface="+mn-ea"/>
                <a:cs typeface="+mn-cs"/>
              </a:rPr>
              <a:t>               Go somewhere cold! Zombies freeze.</a:t>
            </a:r>
            <a:endParaRPr lang="en-US"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9</a:t>
            </a:fld>
            <a:endParaRPr lang="en-US"/>
          </a:p>
        </p:txBody>
      </p:sp>
    </p:spTree>
    <p:extLst>
      <p:ext uri="{BB962C8B-B14F-4D97-AF65-F5344CB8AC3E}">
        <p14:creationId xmlns:p14="http://schemas.microsoft.com/office/powerpoint/2010/main" xmlns="" val="2955449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smtClean="0"/>
              <a:t>Larry</a:t>
            </a:r>
            <a:r>
              <a:rPr lang="en-US" b="1" baseline="0" dirty="0" smtClean="0"/>
              <a:t> the Leader</a:t>
            </a:r>
          </a:p>
          <a:p>
            <a:pPr fontAlgn="base"/>
            <a:endParaRPr lang="en-US" sz="1200" b="0" i="0" u="none" strike="noStrike" kern="1200" dirty="0" smtClean="0">
              <a:solidFill>
                <a:schemeClr val="tx1"/>
              </a:solidFill>
              <a:effectLst/>
              <a:latin typeface="+mn-lt"/>
              <a:ea typeface="+mn-ea"/>
              <a:cs typeface="+mn-cs"/>
            </a:endParaRPr>
          </a:p>
          <a:p>
            <a:pPr fontAlgn="base"/>
            <a:r>
              <a:rPr lang="en-US" sz="1200" b="0" i="0" u="none" strike="noStrike" kern="1200" dirty="0" smtClean="0">
                <a:solidFill>
                  <a:schemeClr val="tx1"/>
                </a:solidFill>
                <a:effectLst/>
                <a:latin typeface="+mn-lt"/>
                <a:ea typeface="+mn-ea"/>
                <a:cs typeface="+mn-cs"/>
              </a:rPr>
              <a:t>Key Distinguishing Feature:</a:t>
            </a:r>
            <a:r>
              <a:rPr lang="en-US" sz="1200" b="0" i="0" u="none" strike="noStrike" kern="1200" baseline="0" dirty="0" smtClean="0">
                <a:solidFill>
                  <a:schemeClr val="tx1"/>
                </a:solidFill>
                <a:effectLst/>
                <a:latin typeface="+mn-lt"/>
                <a:ea typeface="+mn-ea"/>
                <a:cs typeface="+mn-cs"/>
              </a:rPr>
              <a:t> I</a:t>
            </a:r>
            <a:r>
              <a:rPr lang="en-US" sz="1200" b="0" i="0" u="none" strike="noStrike" kern="1200" dirty="0" smtClean="0">
                <a:solidFill>
                  <a:schemeClr val="tx1"/>
                </a:solidFill>
                <a:effectLst/>
                <a:latin typeface="+mn-lt"/>
                <a:ea typeface="+mn-ea"/>
                <a:cs typeface="+mn-cs"/>
              </a:rPr>
              <a:t>s a natural, altruistic, reluctant leader</a:t>
            </a:r>
          </a:p>
          <a:p>
            <a:pPr fontAlgn="base"/>
            <a:endParaRPr lang="en-US" sz="1200" b="0" i="0" u="none" strike="noStrike" kern="1200" dirty="0" smtClean="0">
              <a:solidFill>
                <a:schemeClr val="tx1"/>
              </a:solidFill>
              <a:effectLst/>
              <a:latin typeface="+mn-lt"/>
              <a:ea typeface="+mn-ea"/>
              <a:cs typeface="+mn-cs"/>
            </a:endParaRPr>
          </a:p>
          <a:p>
            <a:pPr fontAlgn="base"/>
            <a:r>
              <a:rPr lang="en-US" sz="1200" b="0" i="0" u="none" strike="noStrike" kern="1200" dirty="0" smtClean="0">
                <a:solidFill>
                  <a:schemeClr val="tx1"/>
                </a:solidFill>
                <a:effectLst/>
                <a:latin typeface="+mn-lt"/>
                <a:ea typeface="+mn-ea"/>
                <a:cs typeface="+mn-cs"/>
              </a:rPr>
              <a:t>Descriptive Dimensions:</a:t>
            </a:r>
          </a:p>
          <a:p>
            <a:pPr fontAlgn="base"/>
            <a:endParaRPr lang="en-US" sz="1200" b="0" i="0" u="none" strike="noStrike" kern="1200" dirty="0" smtClean="0">
              <a:solidFill>
                <a:schemeClr val="tx1"/>
              </a:solidFill>
              <a:effectLst/>
              <a:latin typeface="+mn-lt"/>
              <a:ea typeface="+mn-ea"/>
              <a:cs typeface="+mn-cs"/>
            </a:endParaRPr>
          </a:p>
          <a:p>
            <a:pPr fontAlgn="base"/>
            <a:r>
              <a:rPr lang="en-US" sz="1200" b="0" i="0" u="none" strike="noStrike" kern="1200" dirty="0" smtClean="0">
                <a:solidFill>
                  <a:schemeClr val="tx1"/>
                </a:solidFill>
                <a:effectLst/>
                <a:latin typeface="+mn-lt"/>
                <a:ea typeface="+mn-ea"/>
                <a:cs typeface="+mn-cs"/>
              </a:rPr>
              <a:t>Knowledge</a:t>
            </a:r>
          </a:p>
          <a:p>
            <a:pPr fontAlgn="base"/>
            <a:r>
              <a:rPr lang="en-US" sz="1200" b="0" i="0" u="none" strike="noStrike" kern="1200" dirty="0" smtClean="0">
                <a:solidFill>
                  <a:schemeClr val="tx1"/>
                </a:solidFill>
                <a:effectLst/>
                <a:latin typeface="+mn-lt"/>
                <a:ea typeface="+mn-ea"/>
                <a:cs typeface="+mn-cs"/>
              </a:rPr>
              <a:t>Weapons expert</a:t>
            </a:r>
          </a:p>
          <a:p>
            <a:pPr fontAlgn="base"/>
            <a:r>
              <a:rPr lang="en-US" sz="1200" b="0" i="0" u="none" strike="noStrike" kern="1200" dirty="0" smtClean="0">
                <a:solidFill>
                  <a:schemeClr val="tx1"/>
                </a:solidFill>
                <a:effectLst/>
                <a:latin typeface="+mn-lt"/>
                <a:ea typeface="+mn-ea"/>
                <a:cs typeface="+mn-cs"/>
              </a:rPr>
              <a:t>Some survival techniques</a:t>
            </a:r>
          </a:p>
          <a:p>
            <a:pPr fontAlgn="base"/>
            <a:r>
              <a:rPr lang="en-US" sz="1200" b="0" i="0" u="none" strike="noStrike" kern="1200" dirty="0" smtClean="0">
                <a:solidFill>
                  <a:schemeClr val="tx1"/>
                </a:solidFill>
                <a:effectLst/>
                <a:latin typeface="+mn-lt"/>
                <a:ea typeface="+mn-ea"/>
                <a:cs typeface="+mn-cs"/>
              </a:rPr>
              <a:t>Leadership</a:t>
            </a:r>
          </a:p>
          <a:p>
            <a:pPr fontAlgn="base"/>
            <a:endParaRPr lang="en-US" sz="1200" b="0" i="0" u="none" strike="noStrike" kern="1200" dirty="0" smtClean="0">
              <a:solidFill>
                <a:schemeClr val="tx1"/>
              </a:solidFill>
              <a:effectLst/>
              <a:latin typeface="+mn-lt"/>
              <a:ea typeface="+mn-ea"/>
              <a:cs typeface="+mn-cs"/>
            </a:endParaRPr>
          </a:p>
          <a:p>
            <a:pPr fontAlgn="base"/>
            <a:r>
              <a:rPr lang="en-US" sz="1200" b="0" i="0" u="none" strike="noStrike" kern="1200" dirty="0" smtClean="0">
                <a:solidFill>
                  <a:schemeClr val="tx1"/>
                </a:solidFill>
                <a:effectLst/>
                <a:latin typeface="+mn-lt"/>
                <a:ea typeface="+mn-ea"/>
                <a:cs typeface="+mn-cs"/>
              </a:rPr>
              <a:t>Tasks</a:t>
            </a:r>
          </a:p>
          <a:p>
            <a:pPr fontAlgn="base"/>
            <a:r>
              <a:rPr lang="en-US" sz="1200" b="0" i="0" u="none" strike="noStrike" kern="1200" dirty="0" smtClean="0">
                <a:solidFill>
                  <a:schemeClr val="tx1"/>
                </a:solidFill>
                <a:effectLst/>
                <a:latin typeface="+mn-lt"/>
                <a:ea typeface="+mn-ea"/>
                <a:cs typeface="+mn-cs"/>
              </a:rPr>
              <a:t>Keep the peace</a:t>
            </a:r>
          </a:p>
          <a:p>
            <a:pPr fontAlgn="base"/>
            <a:r>
              <a:rPr lang="en-US" sz="1200" b="0" i="0" u="none" strike="noStrike" kern="1200" dirty="0" smtClean="0">
                <a:solidFill>
                  <a:schemeClr val="tx1"/>
                </a:solidFill>
                <a:effectLst/>
                <a:latin typeface="+mn-lt"/>
                <a:ea typeface="+mn-ea"/>
                <a:cs typeface="+mn-cs"/>
              </a:rPr>
              <a:t>Caring for his children</a:t>
            </a:r>
          </a:p>
          <a:p>
            <a:pPr fontAlgn="base"/>
            <a:r>
              <a:rPr lang="en-US" sz="1200" b="0" i="0" u="none" strike="noStrike" kern="1200" dirty="0" smtClean="0">
                <a:solidFill>
                  <a:schemeClr val="tx1"/>
                </a:solidFill>
                <a:effectLst/>
                <a:latin typeface="+mn-lt"/>
                <a:ea typeface="+mn-ea"/>
                <a:cs typeface="+mn-cs"/>
              </a:rPr>
              <a:t>Training the others</a:t>
            </a:r>
          </a:p>
          <a:p>
            <a:pPr fontAlgn="base"/>
            <a:endParaRPr lang="en-US" sz="1200" b="0" i="0" u="none" strike="noStrike" kern="1200" dirty="0" smtClean="0">
              <a:solidFill>
                <a:schemeClr val="tx1"/>
              </a:solidFill>
              <a:effectLst/>
              <a:latin typeface="+mn-lt"/>
              <a:ea typeface="+mn-ea"/>
              <a:cs typeface="+mn-cs"/>
            </a:endParaRPr>
          </a:p>
          <a:p>
            <a:pPr fontAlgn="base"/>
            <a:r>
              <a:rPr lang="en-US" sz="1200" b="0" i="0" u="none" strike="noStrike" kern="1200" dirty="0" smtClean="0">
                <a:solidFill>
                  <a:schemeClr val="tx1"/>
                </a:solidFill>
                <a:effectLst/>
                <a:latin typeface="+mn-lt"/>
                <a:ea typeface="+mn-ea"/>
                <a:cs typeface="+mn-cs"/>
              </a:rPr>
              <a:t>Interests</a:t>
            </a:r>
          </a:p>
          <a:p>
            <a:pPr fontAlgn="base"/>
            <a:r>
              <a:rPr lang="en-US" sz="1200" b="0" i="0" u="none" strike="noStrike" kern="1200" dirty="0" smtClean="0">
                <a:solidFill>
                  <a:schemeClr val="tx1"/>
                </a:solidFill>
                <a:effectLst/>
                <a:latin typeface="+mn-lt"/>
                <a:ea typeface="+mn-ea"/>
                <a:cs typeface="+mn-cs"/>
              </a:rPr>
              <a:t>Survival</a:t>
            </a:r>
          </a:p>
          <a:p>
            <a:pPr fontAlgn="base"/>
            <a:r>
              <a:rPr lang="en-US" sz="1200" b="0" i="0" u="none" strike="noStrike" kern="1200" dirty="0" smtClean="0">
                <a:solidFill>
                  <a:schemeClr val="tx1"/>
                </a:solidFill>
                <a:effectLst/>
                <a:latin typeface="+mn-lt"/>
                <a:ea typeface="+mn-ea"/>
                <a:cs typeface="+mn-cs"/>
              </a:rPr>
              <a:t>Finding loners</a:t>
            </a:r>
          </a:p>
          <a:p>
            <a:pPr fontAlgn="base"/>
            <a:r>
              <a:rPr lang="en-US" sz="1200" b="0" i="0" u="none" strike="noStrike" kern="1200" dirty="0" smtClean="0">
                <a:solidFill>
                  <a:schemeClr val="tx1"/>
                </a:solidFill>
                <a:effectLst/>
                <a:latin typeface="+mn-lt"/>
                <a:ea typeface="+mn-ea"/>
                <a:cs typeface="+mn-cs"/>
              </a:rPr>
              <a:t>Keeping people safe</a:t>
            </a:r>
          </a:p>
          <a:p>
            <a:pPr fontAlgn="base"/>
            <a:endParaRPr lang="en-US" sz="1200" b="0" i="0" u="none" strike="noStrike" kern="1200" dirty="0" smtClean="0">
              <a:solidFill>
                <a:schemeClr val="tx1"/>
              </a:solidFill>
              <a:effectLst/>
              <a:latin typeface="+mn-lt"/>
              <a:ea typeface="+mn-ea"/>
              <a:cs typeface="+mn-cs"/>
            </a:endParaRPr>
          </a:p>
          <a:p>
            <a:pPr fontAlgn="base"/>
            <a:r>
              <a:rPr lang="en-US" sz="1200" b="0" i="0" u="none" strike="noStrike" kern="1200" dirty="0" smtClean="0">
                <a:solidFill>
                  <a:schemeClr val="tx1"/>
                </a:solidFill>
                <a:effectLst/>
                <a:latin typeface="+mn-lt"/>
                <a:ea typeface="+mn-ea"/>
                <a:cs typeface="+mn-cs"/>
              </a:rPr>
              <a:t>Characteristics</a:t>
            </a:r>
          </a:p>
          <a:p>
            <a:pPr fontAlgn="base"/>
            <a:r>
              <a:rPr lang="en-US" sz="1200" b="0" i="0" u="none" strike="noStrike" kern="1200" dirty="0" smtClean="0">
                <a:solidFill>
                  <a:schemeClr val="tx1"/>
                </a:solidFill>
                <a:effectLst/>
                <a:latin typeface="+mn-lt"/>
                <a:ea typeface="+mn-ea"/>
                <a:cs typeface="+mn-cs"/>
              </a:rPr>
              <a:t>Altruistic</a:t>
            </a:r>
          </a:p>
          <a:p>
            <a:pPr fontAlgn="base"/>
            <a:r>
              <a:rPr lang="en-US" sz="1200" b="0" i="0" u="none" strike="noStrike" kern="1200" dirty="0" smtClean="0">
                <a:solidFill>
                  <a:schemeClr val="tx1"/>
                </a:solidFill>
                <a:effectLst/>
                <a:latin typeface="+mn-lt"/>
                <a:ea typeface="+mn-ea"/>
                <a:cs typeface="+mn-cs"/>
              </a:rPr>
              <a:t>Loyal</a:t>
            </a:r>
          </a:p>
          <a:p>
            <a:pPr fontAlgn="base"/>
            <a:r>
              <a:rPr lang="en-US" sz="1200" b="0" i="0" u="none" strike="noStrike" kern="1200" dirty="0" smtClean="0">
                <a:solidFill>
                  <a:schemeClr val="tx1"/>
                </a:solidFill>
                <a:effectLst/>
                <a:latin typeface="+mn-lt"/>
                <a:ea typeface="+mn-ea"/>
                <a:cs typeface="+mn-cs"/>
              </a:rPr>
              <a:t>Motivated</a:t>
            </a:r>
          </a:p>
          <a:p>
            <a:pPr fontAlgn="base"/>
            <a:r>
              <a:rPr lang="en-US" sz="1200" b="0" i="0" u="none" strike="noStrike" kern="1200" dirty="0" smtClean="0">
                <a:solidFill>
                  <a:schemeClr val="tx1"/>
                </a:solidFill>
                <a:effectLst/>
                <a:latin typeface="+mn-lt"/>
                <a:ea typeface="+mn-ea"/>
                <a:cs typeface="+mn-cs"/>
              </a:rPr>
              <a:t>Stoic</a:t>
            </a:r>
          </a:p>
          <a:p>
            <a:pPr fontAlgn="base"/>
            <a:r>
              <a:rPr lang="en-US" dirty="0" smtClean="0"/>
              <a:t/>
            </a:r>
            <a:br>
              <a:rPr lang="en-US" dirty="0" smtClean="0"/>
            </a:br>
            <a:r>
              <a:rPr lang="en-US" sz="1200" b="0" i="0" u="none" strike="noStrike" kern="1200" dirty="0" smtClean="0">
                <a:solidFill>
                  <a:schemeClr val="tx1"/>
                </a:solidFill>
                <a:effectLst/>
                <a:latin typeface="+mn-lt"/>
                <a:ea typeface="+mn-ea"/>
                <a:cs typeface="+mn-cs"/>
              </a:rPr>
              <a:t>Objectives &amp; Motivations:</a:t>
            </a:r>
            <a:r>
              <a:rPr lang="en-US" dirty="0" smtClean="0"/>
              <a:t/>
            </a:r>
            <a:br>
              <a:rPr lang="en-US" dirty="0" smtClean="0"/>
            </a:br>
            <a:r>
              <a:rPr lang="en-US" sz="1200" b="0" i="0" u="none" strike="noStrike" kern="1200" dirty="0" smtClean="0">
                <a:solidFill>
                  <a:schemeClr val="tx1"/>
                </a:solidFill>
                <a:effectLst/>
                <a:latin typeface="+mn-lt"/>
                <a:ea typeface="+mn-ea"/>
                <a:cs typeface="+mn-cs"/>
              </a:rPr>
              <a:t>Keep everyone together and safe</a:t>
            </a:r>
          </a:p>
          <a:p>
            <a:pPr fontAlgn="base"/>
            <a:r>
              <a:rPr lang="en-US" sz="1200" b="0" i="0" u="none" strike="noStrike" kern="1200" dirty="0" smtClean="0">
                <a:solidFill>
                  <a:schemeClr val="tx1"/>
                </a:solidFill>
                <a:effectLst/>
                <a:latin typeface="+mn-lt"/>
                <a:ea typeface="+mn-ea"/>
                <a:cs typeface="+mn-cs"/>
              </a:rPr>
              <a:t>Survive</a:t>
            </a:r>
          </a:p>
          <a:p>
            <a:pPr fontAlgn="base"/>
            <a:r>
              <a:rPr lang="en-US" sz="1200" b="0" i="0" u="none" strike="noStrike" kern="1200" dirty="0" smtClean="0">
                <a:solidFill>
                  <a:schemeClr val="tx1"/>
                </a:solidFill>
                <a:effectLst/>
                <a:latin typeface="+mn-lt"/>
                <a:ea typeface="+mn-ea"/>
                <a:cs typeface="+mn-cs"/>
              </a:rPr>
              <a:t>Find shelter, food, water, supplies</a:t>
            </a:r>
            <a:r>
              <a:rPr lang="en-US" dirty="0" smtClean="0"/>
              <a:t/>
            </a:r>
            <a:br>
              <a:rPr lang="en-US" dirty="0" smtClean="0"/>
            </a:br>
            <a:r>
              <a:rPr lang="en-US" sz="1200" b="0" i="0" u="none" strike="noStrike" kern="1200" dirty="0" smtClean="0">
                <a:solidFill>
                  <a:schemeClr val="tx1"/>
                </a:solidFill>
                <a:effectLst/>
                <a:latin typeface="+mn-lt"/>
                <a:ea typeface="+mn-ea"/>
                <a:cs typeface="+mn-cs"/>
              </a:rPr>
              <a:t>Get to California</a:t>
            </a:r>
            <a:r>
              <a:rPr lang="en-US" dirty="0" smtClean="0"/>
              <a:t/>
            </a:r>
            <a:br>
              <a:rPr lang="en-US" dirty="0" smtClean="0"/>
            </a:br>
            <a:endParaRPr lang="en-US" dirty="0" smtClean="0"/>
          </a:p>
          <a:p>
            <a:pPr fontAlgn="base"/>
            <a:r>
              <a:rPr lang="en-US" sz="1200" b="0" i="0" u="none" strike="noStrike" kern="1200" dirty="0" smtClean="0">
                <a:solidFill>
                  <a:schemeClr val="tx1"/>
                </a:solidFill>
                <a:effectLst/>
                <a:latin typeface="+mn-lt"/>
                <a:ea typeface="+mn-ea"/>
                <a:cs typeface="+mn-cs"/>
              </a:rPr>
              <a:t>Source:</a:t>
            </a:r>
            <a:r>
              <a:rPr lang="en-US" dirty="0" smtClean="0"/>
              <a:t/>
            </a:r>
            <a:br>
              <a:rPr lang="en-US" dirty="0" smtClean="0"/>
            </a:br>
            <a:r>
              <a:rPr lang="en-US" sz="1200" b="0" i="0" u="none" strike="noStrike" kern="1200" dirty="0" smtClean="0">
                <a:solidFill>
                  <a:schemeClr val="tx1"/>
                </a:solidFill>
                <a:effectLst/>
                <a:latin typeface="+mn-lt"/>
                <a:ea typeface="+mn-ea"/>
                <a:cs typeface="+mn-cs"/>
              </a:rPr>
              <a:t>Based on Rick Grimes from </a:t>
            </a:r>
            <a:r>
              <a:rPr lang="en-US" sz="1200" b="0" i="1" u="none" strike="noStrike" kern="1200" dirty="0" smtClean="0">
                <a:solidFill>
                  <a:schemeClr val="tx1"/>
                </a:solidFill>
                <a:effectLst/>
                <a:latin typeface="+mn-lt"/>
                <a:ea typeface="+mn-ea"/>
                <a:cs typeface="+mn-cs"/>
              </a:rPr>
              <a:t>The Walking Dead</a:t>
            </a:r>
            <a:r>
              <a:rPr lang="en-US" dirty="0" smtClean="0"/>
              <a:t/>
            </a:r>
            <a:br>
              <a:rPr lang="en-US" dirty="0" smtClean="0"/>
            </a:br>
            <a:r>
              <a:rPr lang="en-US" dirty="0" smtClean="0"/>
              <a:t/>
            </a:r>
            <a:br>
              <a:rPr lang="en-US" dirty="0" smtClean="0"/>
            </a:br>
            <a:r>
              <a:rPr lang="en-US" sz="1200" b="0" i="0" u="none" strike="noStrike" kern="1200" dirty="0" smtClean="0">
                <a:solidFill>
                  <a:schemeClr val="tx1"/>
                </a:solidFill>
                <a:effectLst/>
                <a:latin typeface="+mn-lt"/>
                <a:ea typeface="+mn-ea"/>
                <a:cs typeface="+mn-cs"/>
              </a:rPr>
              <a:t>Concerns:</a:t>
            </a:r>
            <a:r>
              <a:rPr lang="en-US" dirty="0" smtClean="0"/>
              <a:t/>
            </a:r>
            <a:br>
              <a:rPr lang="en-US" dirty="0" smtClean="0"/>
            </a:br>
            <a:r>
              <a:rPr lang="en-US" sz="1200" b="0" i="0" u="none" strike="noStrike" kern="1200" dirty="0" smtClean="0">
                <a:solidFill>
                  <a:schemeClr val="tx1"/>
                </a:solidFill>
                <a:effectLst/>
                <a:latin typeface="+mn-lt"/>
                <a:ea typeface="+mn-ea"/>
                <a:cs typeface="+mn-cs"/>
              </a:rPr>
              <a:t>Am I doing a good job leading the others?</a:t>
            </a:r>
            <a:r>
              <a:rPr lang="en-US" dirty="0" smtClean="0"/>
              <a:t/>
            </a:r>
            <a:br>
              <a:rPr lang="en-US" dirty="0" smtClean="0"/>
            </a:br>
            <a:r>
              <a:rPr lang="en-US" sz="1200" b="0" i="0" u="none" strike="noStrike" kern="1200" dirty="0" smtClean="0">
                <a:solidFill>
                  <a:schemeClr val="tx1"/>
                </a:solidFill>
                <a:effectLst/>
                <a:latin typeface="+mn-lt"/>
                <a:ea typeface="+mn-ea"/>
                <a:cs typeface="+mn-cs"/>
              </a:rPr>
              <a:t>Is everyone safe?</a:t>
            </a:r>
            <a:r>
              <a:rPr lang="en-US" dirty="0" smtClean="0"/>
              <a:t/>
            </a:r>
            <a:br>
              <a:rPr lang="en-US" dirty="0" smtClean="0"/>
            </a:br>
            <a:r>
              <a:rPr lang="en-US" sz="1200" b="0" i="0" u="none" strike="noStrike" kern="1200" dirty="0" smtClean="0">
                <a:solidFill>
                  <a:schemeClr val="tx1"/>
                </a:solidFill>
                <a:effectLst/>
                <a:latin typeface="+mn-lt"/>
                <a:ea typeface="+mn-ea"/>
                <a:cs typeface="+mn-cs"/>
              </a:rPr>
              <a:t>Even if I protect people from zombies, how do I keep them alive?</a:t>
            </a:r>
            <a:r>
              <a:rPr lang="en-US" dirty="0" smtClean="0"/>
              <a:t/>
            </a:r>
            <a:br>
              <a:rPr lang="en-US" dirty="0" smtClean="0"/>
            </a:br>
            <a:r>
              <a:rPr lang="en-US" sz="1200" b="0" i="0" u="none" strike="noStrike" kern="1200" dirty="0" smtClean="0">
                <a:solidFill>
                  <a:schemeClr val="tx1"/>
                </a:solidFill>
                <a:effectLst/>
                <a:latin typeface="+mn-lt"/>
                <a:ea typeface="+mn-ea"/>
                <a:cs typeface="+mn-cs"/>
              </a:rPr>
              <a:t>He has a general idea of what direction to go in, but is unsure of the landscape ahead of him.</a:t>
            </a:r>
            <a:r>
              <a:rPr lang="en-US" dirty="0" smtClean="0"/>
              <a:t/>
            </a:r>
            <a:br>
              <a:rPr lang="en-US" dirty="0" smtClean="0"/>
            </a:br>
            <a:endParaRPr lang="en-US" dirty="0" smtClean="0"/>
          </a:p>
          <a:p>
            <a:pPr fontAlgn="base"/>
            <a:r>
              <a:rPr lang="en-US" sz="1200" b="0" i="0" u="none" strike="noStrike" kern="1200" dirty="0" smtClean="0">
                <a:solidFill>
                  <a:schemeClr val="tx1"/>
                </a:solidFill>
                <a:effectLst/>
                <a:latin typeface="+mn-lt"/>
                <a:ea typeface="+mn-ea"/>
                <a:cs typeface="+mn-cs"/>
              </a:rPr>
              <a:t>Scenario</a:t>
            </a:r>
            <a:r>
              <a:rPr lang="en-US" dirty="0" smtClean="0"/>
              <a:t/>
            </a:r>
            <a:br>
              <a:rPr lang="en-US" dirty="0" smtClean="0"/>
            </a:br>
            <a:r>
              <a:rPr lang="en-US" sz="1200" b="0" i="0" u="none" strike="noStrike" kern="1200" dirty="0" smtClean="0">
                <a:solidFill>
                  <a:schemeClr val="tx1"/>
                </a:solidFill>
                <a:effectLst/>
                <a:latin typeface="+mn-lt"/>
                <a:ea typeface="+mn-ea"/>
                <a:cs typeface="+mn-cs"/>
              </a:rPr>
              <a:t> Awoke in a hospital after the infection had already spread. Eventually found his way to his family and was appointed the “leader” of the group due to his previous occupation as a Sheriff’s deputy. So far he has been able to find firearms, food, and water, but these supplies have become scarce as they get closer to California. His group has picked up members along the way, but has also lost a few to zombies.</a:t>
            </a:r>
            <a:r>
              <a:rPr lang="en-US" dirty="0" smtClean="0"/>
              <a:t/>
            </a:r>
            <a:br>
              <a:rPr lang="en-US" dirty="0" smtClean="0"/>
            </a:br>
            <a:r>
              <a:rPr lang="en-US" dirty="0" smtClean="0"/>
              <a:t/>
            </a:r>
            <a:br>
              <a:rPr lang="en-US" dirty="0" smtClean="0"/>
            </a:br>
            <a:r>
              <a:rPr lang="en-US" sz="1200" b="0" i="0" u="none" strike="noStrike" kern="1200" dirty="0" smtClean="0">
                <a:solidFill>
                  <a:schemeClr val="tx1"/>
                </a:solidFill>
                <a:effectLst/>
                <a:latin typeface="+mn-lt"/>
                <a:ea typeface="+mn-ea"/>
                <a:cs typeface="+mn-cs"/>
              </a:rPr>
              <a:t>Background</a:t>
            </a:r>
          </a:p>
          <a:p>
            <a:pPr fontAlgn="base"/>
            <a:r>
              <a:rPr lang="en-US" sz="1200" b="0" i="0" u="none" strike="noStrike" kern="1200" dirty="0" smtClean="0">
                <a:solidFill>
                  <a:schemeClr val="tx1"/>
                </a:solidFill>
                <a:effectLst/>
                <a:latin typeface="+mn-lt"/>
                <a:ea typeface="+mn-ea"/>
                <a:cs typeface="+mn-cs"/>
              </a:rPr>
              <a:t>Sheriff’s deputy from Georgia.</a:t>
            </a:r>
          </a:p>
          <a:p>
            <a:pPr fontAlgn="base"/>
            <a:r>
              <a:rPr lang="en-US" sz="1200" b="0" i="0" u="none" strike="noStrike" kern="1200" dirty="0" smtClean="0">
                <a:solidFill>
                  <a:schemeClr val="tx1"/>
                </a:solidFill>
                <a:effectLst/>
                <a:latin typeface="+mn-lt"/>
                <a:ea typeface="+mn-ea"/>
                <a:cs typeface="+mn-cs"/>
              </a:rPr>
              <a:t>Family</a:t>
            </a:r>
          </a:p>
          <a:p>
            <a:pPr fontAlgn="base"/>
            <a:r>
              <a:rPr lang="en-US" sz="1200" b="0" i="0" u="none" strike="noStrike" kern="1200" dirty="0" smtClean="0">
                <a:solidFill>
                  <a:schemeClr val="tx1"/>
                </a:solidFill>
                <a:effectLst/>
                <a:latin typeface="+mn-lt"/>
                <a:ea typeface="+mn-ea"/>
                <a:cs typeface="+mn-cs"/>
              </a:rPr>
              <a:t>2 children</a:t>
            </a:r>
          </a:p>
          <a:p>
            <a:pPr fontAlgn="base"/>
            <a:r>
              <a:rPr lang="en-US" sz="1200" b="0" i="0" u="none" strike="noStrike" kern="1200" dirty="0" smtClean="0">
                <a:solidFill>
                  <a:schemeClr val="tx1"/>
                </a:solidFill>
                <a:effectLst/>
                <a:latin typeface="+mn-lt"/>
                <a:ea typeface="+mn-ea"/>
                <a:cs typeface="+mn-cs"/>
              </a:rPr>
              <a:t>Wife</a:t>
            </a:r>
          </a:p>
          <a:p>
            <a:pPr fontAlgn="base"/>
            <a:endParaRPr lang="en-US" sz="1200" b="0" i="0" u="none" strike="noStrike" kern="1200" dirty="0" smtClean="0">
              <a:solidFill>
                <a:schemeClr val="tx1"/>
              </a:solidFill>
              <a:effectLst/>
              <a:latin typeface="+mn-lt"/>
              <a:ea typeface="+mn-ea"/>
              <a:cs typeface="+mn-cs"/>
            </a:endParaRPr>
          </a:p>
          <a:p>
            <a:pPr fontAlgn="base"/>
            <a:endParaRPr lang="en-US" sz="1200" b="0" i="0" u="none" strike="noStrike" kern="1200" dirty="0" smtClean="0">
              <a:solidFill>
                <a:schemeClr val="tx1"/>
              </a:solidFill>
              <a:effectLst/>
              <a:latin typeface="+mn-lt"/>
              <a:ea typeface="+mn-ea"/>
              <a:cs typeface="+mn-cs"/>
            </a:endParaRPr>
          </a:p>
          <a:p>
            <a:pPr fontAlgn="base"/>
            <a:r>
              <a:rPr lang="en-US" sz="1200" b="1" i="0" u="none" strike="noStrike" kern="1200" dirty="0" smtClean="0">
                <a:solidFill>
                  <a:schemeClr val="tx1"/>
                </a:solidFill>
                <a:effectLst/>
                <a:latin typeface="+mn-lt"/>
                <a:ea typeface="+mn-ea"/>
                <a:cs typeface="+mn-cs"/>
              </a:rPr>
              <a:t>Olivia the Orphan</a:t>
            </a:r>
          </a:p>
          <a:p>
            <a:pPr fontAlgn="base"/>
            <a:endParaRPr lang="en-US" sz="1200" b="1" i="0" u="none" strike="noStrike" kern="1200" dirty="0" smtClean="0">
              <a:solidFill>
                <a:schemeClr val="tx1"/>
              </a:solidFill>
              <a:effectLst/>
              <a:latin typeface="+mn-lt"/>
              <a:ea typeface="+mn-ea"/>
              <a:cs typeface="+mn-cs"/>
            </a:endParaRPr>
          </a:p>
          <a:p>
            <a:pPr fontAlgn="base"/>
            <a:r>
              <a:rPr lang="en-US" sz="1200" b="0" i="0" u="none" strike="noStrike" kern="1200" dirty="0" smtClean="0">
                <a:solidFill>
                  <a:schemeClr val="tx1"/>
                </a:solidFill>
                <a:effectLst/>
                <a:latin typeface="+mn-lt"/>
                <a:ea typeface="+mn-ea"/>
                <a:cs typeface="+mn-cs"/>
              </a:rPr>
              <a:t>Key Distinguishing </a:t>
            </a:r>
            <a:r>
              <a:rPr lang="en-US" sz="1200" b="0" i="0" u="none" strike="noStrike" kern="1200" dirty="0" err="1" smtClean="0">
                <a:solidFill>
                  <a:schemeClr val="tx1"/>
                </a:solidFill>
                <a:effectLst/>
                <a:latin typeface="+mn-lt"/>
                <a:ea typeface="+mn-ea"/>
                <a:cs typeface="+mn-cs"/>
              </a:rPr>
              <a:t>Feature:All</a:t>
            </a:r>
            <a:r>
              <a:rPr lang="en-US" sz="1200" b="0" i="0" u="none" strike="noStrike" kern="1200" dirty="0" smtClean="0">
                <a:solidFill>
                  <a:schemeClr val="tx1"/>
                </a:solidFill>
                <a:effectLst/>
                <a:latin typeface="+mn-lt"/>
                <a:ea typeface="+mn-ea"/>
                <a:cs typeface="+mn-cs"/>
              </a:rPr>
              <a:t> alone after the zombies ate her parents.</a:t>
            </a:r>
          </a:p>
          <a:p>
            <a:pPr fontAlgn="base"/>
            <a:r>
              <a:rPr lang="en-US" dirty="0" smtClean="0"/>
              <a:t/>
            </a:r>
            <a:br>
              <a:rPr lang="en-US" dirty="0" smtClean="0"/>
            </a:br>
            <a:r>
              <a:rPr lang="en-US" dirty="0" smtClean="0"/>
              <a:t/>
            </a:r>
            <a:br>
              <a:rPr lang="en-US" dirty="0" smtClean="0"/>
            </a:br>
            <a:r>
              <a:rPr lang="en-US" sz="1200" b="0" i="0" u="none" strike="noStrike" kern="1200" dirty="0" smtClean="0">
                <a:solidFill>
                  <a:schemeClr val="tx1"/>
                </a:solidFill>
                <a:effectLst/>
                <a:latin typeface="+mn-lt"/>
                <a:ea typeface="+mn-ea"/>
                <a:cs typeface="+mn-cs"/>
              </a:rPr>
              <a:t>Descriptive dimensions:</a:t>
            </a:r>
          </a:p>
          <a:p>
            <a:pPr fontAlgn="base"/>
            <a:endParaRPr lang="en-US" sz="1200" b="0" i="0" u="none" strike="noStrike" kern="1200" dirty="0" smtClean="0">
              <a:solidFill>
                <a:schemeClr val="tx1"/>
              </a:solidFill>
              <a:effectLst/>
              <a:latin typeface="+mn-lt"/>
              <a:ea typeface="+mn-ea"/>
              <a:cs typeface="+mn-cs"/>
            </a:endParaRPr>
          </a:p>
          <a:p>
            <a:pPr fontAlgn="base"/>
            <a:r>
              <a:rPr lang="en-US" sz="1200" b="0" i="0" u="none" strike="noStrike" kern="1200" dirty="0" smtClean="0">
                <a:solidFill>
                  <a:schemeClr val="tx1"/>
                </a:solidFill>
                <a:effectLst/>
                <a:latin typeface="+mn-lt"/>
                <a:ea typeface="+mn-ea"/>
                <a:cs typeface="+mn-cs"/>
              </a:rPr>
              <a:t>Knowledge</a:t>
            </a:r>
          </a:p>
          <a:p>
            <a:pPr fontAlgn="base"/>
            <a:r>
              <a:rPr lang="en-US" sz="1200" b="0" i="0" u="none" strike="noStrike" kern="1200" dirty="0" smtClean="0">
                <a:solidFill>
                  <a:schemeClr val="tx1"/>
                </a:solidFill>
                <a:effectLst/>
                <a:latin typeface="+mn-lt"/>
                <a:ea typeface="+mn-ea"/>
                <a:cs typeface="+mn-cs"/>
              </a:rPr>
              <a:t>Little to none</a:t>
            </a:r>
          </a:p>
          <a:p>
            <a:pPr fontAlgn="base"/>
            <a:r>
              <a:rPr lang="en-US" sz="1200" b="0" i="0" u="none" strike="noStrike" kern="1200" dirty="0" smtClean="0">
                <a:solidFill>
                  <a:schemeClr val="tx1"/>
                </a:solidFill>
                <a:effectLst/>
                <a:latin typeface="+mn-lt"/>
                <a:ea typeface="+mn-ea"/>
                <a:cs typeface="+mn-cs"/>
              </a:rPr>
              <a:t>Can navigate through a smart phone (or whatever)</a:t>
            </a:r>
          </a:p>
          <a:p>
            <a:pPr fontAlgn="base"/>
            <a:endParaRPr lang="en-US" sz="1200" b="0" i="0" u="none" strike="noStrike" kern="1200" dirty="0" smtClean="0">
              <a:solidFill>
                <a:schemeClr val="tx1"/>
              </a:solidFill>
              <a:effectLst/>
              <a:latin typeface="+mn-lt"/>
              <a:ea typeface="+mn-ea"/>
              <a:cs typeface="+mn-cs"/>
            </a:endParaRPr>
          </a:p>
          <a:p>
            <a:pPr fontAlgn="base"/>
            <a:r>
              <a:rPr lang="en-US" sz="1200" b="0" i="0" u="none" strike="noStrike" kern="1200" dirty="0" smtClean="0">
                <a:solidFill>
                  <a:schemeClr val="tx1"/>
                </a:solidFill>
                <a:effectLst/>
                <a:latin typeface="+mn-lt"/>
                <a:ea typeface="+mn-ea"/>
                <a:cs typeface="+mn-cs"/>
              </a:rPr>
              <a:t>Tasks</a:t>
            </a:r>
          </a:p>
          <a:p>
            <a:pPr fontAlgn="base"/>
            <a:r>
              <a:rPr lang="en-US" sz="1200" b="0" i="0" u="none" strike="noStrike" kern="1200" dirty="0" smtClean="0">
                <a:solidFill>
                  <a:schemeClr val="tx1"/>
                </a:solidFill>
                <a:effectLst/>
                <a:latin typeface="+mn-lt"/>
                <a:ea typeface="+mn-ea"/>
                <a:cs typeface="+mn-cs"/>
              </a:rPr>
              <a:t>Find other people</a:t>
            </a:r>
          </a:p>
          <a:p>
            <a:pPr fontAlgn="base"/>
            <a:r>
              <a:rPr lang="en-US" sz="1200" b="0" i="0" u="none" strike="noStrike" kern="1200" dirty="0" smtClean="0">
                <a:solidFill>
                  <a:schemeClr val="tx1"/>
                </a:solidFill>
                <a:effectLst/>
                <a:latin typeface="+mn-lt"/>
                <a:ea typeface="+mn-ea"/>
                <a:cs typeface="+mn-cs"/>
              </a:rPr>
              <a:t>Find food and water</a:t>
            </a:r>
          </a:p>
          <a:p>
            <a:pPr fontAlgn="base"/>
            <a:r>
              <a:rPr lang="en-US" sz="1200" b="0" i="0" u="none" strike="noStrike" kern="1200" dirty="0" smtClean="0">
                <a:solidFill>
                  <a:schemeClr val="tx1"/>
                </a:solidFill>
                <a:effectLst/>
                <a:latin typeface="+mn-lt"/>
                <a:ea typeface="+mn-ea"/>
                <a:cs typeface="+mn-cs"/>
              </a:rPr>
              <a:t>Avoid zombies</a:t>
            </a:r>
          </a:p>
          <a:p>
            <a:pPr fontAlgn="base"/>
            <a:endParaRPr lang="en-US" sz="1200" b="0" i="0" u="none" strike="noStrike" kern="1200" dirty="0" smtClean="0">
              <a:solidFill>
                <a:schemeClr val="tx1"/>
              </a:solidFill>
              <a:effectLst/>
              <a:latin typeface="+mn-lt"/>
              <a:ea typeface="+mn-ea"/>
              <a:cs typeface="+mn-cs"/>
            </a:endParaRPr>
          </a:p>
          <a:p>
            <a:pPr fontAlgn="base"/>
            <a:r>
              <a:rPr lang="en-US" sz="1200" b="0" i="0" u="none" strike="noStrike" kern="1200" dirty="0" smtClean="0">
                <a:solidFill>
                  <a:schemeClr val="tx1"/>
                </a:solidFill>
                <a:effectLst/>
                <a:latin typeface="+mn-lt"/>
                <a:ea typeface="+mn-ea"/>
                <a:cs typeface="+mn-cs"/>
              </a:rPr>
              <a:t>Interests</a:t>
            </a:r>
          </a:p>
          <a:p>
            <a:pPr fontAlgn="base"/>
            <a:r>
              <a:rPr lang="en-US" sz="1200" b="0" i="0" u="none" strike="noStrike" kern="1200" dirty="0" smtClean="0">
                <a:solidFill>
                  <a:schemeClr val="tx1"/>
                </a:solidFill>
                <a:effectLst/>
                <a:latin typeface="+mn-lt"/>
                <a:ea typeface="+mn-ea"/>
                <a:cs typeface="+mn-cs"/>
              </a:rPr>
              <a:t>Survival</a:t>
            </a:r>
          </a:p>
          <a:p>
            <a:pPr fontAlgn="base"/>
            <a:r>
              <a:rPr lang="en-US" sz="1200" b="0" i="0" u="none" strike="noStrike" kern="1200" dirty="0" smtClean="0">
                <a:solidFill>
                  <a:schemeClr val="tx1"/>
                </a:solidFill>
                <a:effectLst/>
                <a:latin typeface="+mn-lt"/>
                <a:ea typeface="+mn-ea"/>
                <a:cs typeface="+mn-cs"/>
              </a:rPr>
              <a:t>Finding adults</a:t>
            </a:r>
          </a:p>
          <a:p>
            <a:pPr fontAlgn="base"/>
            <a:r>
              <a:rPr lang="en-US" sz="1200" b="0" i="0" u="none" strike="noStrike" kern="1200" dirty="0" smtClean="0">
                <a:solidFill>
                  <a:schemeClr val="tx1"/>
                </a:solidFill>
                <a:effectLst/>
                <a:latin typeface="+mn-lt"/>
                <a:ea typeface="+mn-ea"/>
                <a:cs typeface="+mn-cs"/>
              </a:rPr>
              <a:t>Keeping safe</a:t>
            </a:r>
          </a:p>
          <a:p>
            <a:pPr fontAlgn="base"/>
            <a:endParaRPr lang="en-US" sz="1200" b="0" i="0" u="none" strike="noStrike" kern="1200" dirty="0" smtClean="0">
              <a:solidFill>
                <a:schemeClr val="tx1"/>
              </a:solidFill>
              <a:effectLst/>
              <a:latin typeface="+mn-lt"/>
              <a:ea typeface="+mn-ea"/>
              <a:cs typeface="+mn-cs"/>
            </a:endParaRPr>
          </a:p>
          <a:p>
            <a:pPr fontAlgn="base"/>
            <a:r>
              <a:rPr lang="en-US" sz="1200" b="0" i="0" u="none" strike="noStrike" kern="1200" dirty="0" smtClean="0">
                <a:solidFill>
                  <a:schemeClr val="tx1"/>
                </a:solidFill>
                <a:effectLst/>
                <a:latin typeface="+mn-lt"/>
                <a:ea typeface="+mn-ea"/>
                <a:cs typeface="+mn-cs"/>
              </a:rPr>
              <a:t>Characteristics</a:t>
            </a:r>
          </a:p>
          <a:p>
            <a:pPr fontAlgn="base"/>
            <a:r>
              <a:rPr lang="en-US" sz="1200" b="0" i="0" u="none" strike="noStrike" kern="1200" dirty="0" smtClean="0">
                <a:solidFill>
                  <a:schemeClr val="tx1"/>
                </a:solidFill>
                <a:effectLst/>
                <a:latin typeface="+mn-lt"/>
                <a:ea typeface="+mn-ea"/>
                <a:cs typeface="+mn-cs"/>
              </a:rPr>
              <a:t>12 years old</a:t>
            </a:r>
          </a:p>
          <a:p>
            <a:pPr fontAlgn="base"/>
            <a:r>
              <a:rPr lang="en-US" sz="1200" b="0" i="0" u="none" strike="noStrike" kern="1200" dirty="0" smtClean="0">
                <a:solidFill>
                  <a:schemeClr val="tx1"/>
                </a:solidFill>
                <a:effectLst/>
                <a:latin typeface="+mn-lt"/>
                <a:ea typeface="+mn-ea"/>
                <a:cs typeface="+mn-cs"/>
              </a:rPr>
              <a:t>Scared (which makes her “jumpy”)</a:t>
            </a:r>
          </a:p>
          <a:p>
            <a:pPr fontAlgn="base"/>
            <a:r>
              <a:rPr lang="en-US" sz="1200" b="0" i="0" u="none" strike="noStrike" kern="1200" dirty="0" smtClean="0">
                <a:solidFill>
                  <a:schemeClr val="tx1"/>
                </a:solidFill>
                <a:effectLst/>
                <a:latin typeface="+mn-lt"/>
                <a:ea typeface="+mn-ea"/>
                <a:cs typeface="+mn-cs"/>
              </a:rPr>
              <a:t>Motivated to find others</a:t>
            </a:r>
          </a:p>
          <a:p>
            <a:r>
              <a:rPr lang="en-US" dirty="0" smtClean="0"/>
              <a:t/>
            </a:r>
            <a:br>
              <a:rPr lang="en-US" dirty="0" smtClean="0"/>
            </a:br>
            <a:r>
              <a:rPr lang="en-US" sz="1200" b="0" i="0" u="none" strike="noStrike" kern="1200" dirty="0" smtClean="0">
                <a:solidFill>
                  <a:schemeClr val="tx1"/>
                </a:solidFill>
                <a:effectLst/>
                <a:latin typeface="+mn-lt"/>
                <a:ea typeface="+mn-ea"/>
                <a:cs typeface="+mn-cs"/>
              </a:rPr>
              <a:t>Objectives &amp; Motivations:</a:t>
            </a:r>
          </a:p>
          <a:p>
            <a:r>
              <a:rPr lang="en-US" sz="1200" b="0" i="0" u="none" strike="noStrike" kern="1200" dirty="0" smtClean="0">
                <a:solidFill>
                  <a:schemeClr val="tx1"/>
                </a:solidFill>
                <a:effectLst/>
                <a:latin typeface="+mn-lt"/>
                <a:ea typeface="+mn-ea"/>
                <a:cs typeface="+mn-cs"/>
              </a:rPr>
              <a:t>Find other people, especially trustworthy adults</a:t>
            </a:r>
          </a:p>
          <a:p>
            <a:r>
              <a:rPr lang="en-US" sz="1200" b="0" i="0" u="none" strike="noStrike" kern="1200" dirty="0" smtClean="0">
                <a:solidFill>
                  <a:schemeClr val="tx1"/>
                </a:solidFill>
                <a:effectLst/>
                <a:latin typeface="+mn-lt"/>
                <a:ea typeface="+mn-ea"/>
                <a:cs typeface="+mn-cs"/>
              </a:rPr>
              <a:t>Survive</a:t>
            </a:r>
          </a:p>
          <a:p>
            <a:r>
              <a:rPr lang="en-US" sz="1200" b="0" i="0" u="none" strike="noStrike" kern="1200" dirty="0" smtClean="0">
                <a:solidFill>
                  <a:schemeClr val="tx1"/>
                </a:solidFill>
                <a:effectLst/>
                <a:latin typeface="+mn-lt"/>
                <a:ea typeface="+mn-ea"/>
                <a:cs typeface="+mn-cs"/>
              </a:rPr>
              <a:t>Find shelter, food, water, supplies</a:t>
            </a:r>
          </a:p>
          <a:p>
            <a:r>
              <a:rPr lang="en-US" sz="1200" b="0" i="0" u="none" strike="noStrike" kern="1200" dirty="0" smtClean="0">
                <a:solidFill>
                  <a:schemeClr val="tx1"/>
                </a:solidFill>
                <a:effectLst/>
                <a:latin typeface="+mn-lt"/>
                <a:ea typeface="+mn-ea"/>
                <a:cs typeface="+mn-cs"/>
              </a:rPr>
              <a:t>Avoid zombies</a:t>
            </a:r>
            <a:r>
              <a:rPr lang="en-US" dirty="0" smtClean="0"/>
              <a:t/>
            </a:r>
            <a:br>
              <a:rPr lang="en-US" dirty="0" smtClean="0"/>
            </a:br>
            <a:endParaRPr lang="en-US" dirty="0" smtClean="0"/>
          </a:p>
          <a:p>
            <a:r>
              <a:rPr lang="en-US" sz="1200" b="0" i="0" u="none" strike="noStrike" kern="1200" dirty="0" smtClean="0">
                <a:solidFill>
                  <a:schemeClr val="tx1"/>
                </a:solidFill>
                <a:effectLst/>
                <a:latin typeface="+mn-lt"/>
                <a:ea typeface="+mn-ea"/>
                <a:cs typeface="+mn-cs"/>
              </a:rPr>
              <a:t>Source:</a:t>
            </a:r>
          </a:p>
          <a:p>
            <a:r>
              <a:rPr lang="en-US" sz="1200" b="0" i="0" u="none" strike="noStrike" kern="1200" dirty="0" smtClean="0">
                <a:solidFill>
                  <a:schemeClr val="tx1"/>
                </a:solidFill>
                <a:effectLst/>
                <a:latin typeface="+mn-lt"/>
                <a:ea typeface="+mn-ea"/>
                <a:cs typeface="+mn-cs"/>
              </a:rPr>
              <a:t>Based on Little Rock from </a:t>
            </a:r>
            <a:r>
              <a:rPr lang="en-US" sz="1200" b="0" i="1" u="none" strike="noStrike" kern="1200" dirty="0" err="1" smtClean="0">
                <a:solidFill>
                  <a:schemeClr val="tx1"/>
                </a:solidFill>
                <a:effectLst/>
                <a:latin typeface="+mn-lt"/>
                <a:ea typeface="+mn-ea"/>
                <a:cs typeface="+mn-cs"/>
              </a:rPr>
              <a:t>Zombieland</a:t>
            </a:r>
            <a:r>
              <a:rPr lang="en-US" dirty="0" smtClean="0"/>
              <a:t/>
            </a:r>
            <a:br>
              <a:rPr lang="en-US" dirty="0" smtClean="0"/>
            </a:br>
            <a:r>
              <a:rPr lang="en-US" dirty="0" smtClean="0"/>
              <a:t/>
            </a:r>
            <a:br>
              <a:rPr lang="en-US" dirty="0" smtClean="0"/>
            </a:br>
            <a:r>
              <a:rPr lang="en-US" sz="1200" b="0" i="0" u="none" strike="noStrike" kern="1200" dirty="0" smtClean="0">
                <a:solidFill>
                  <a:schemeClr val="tx1"/>
                </a:solidFill>
                <a:effectLst/>
                <a:latin typeface="+mn-lt"/>
                <a:ea typeface="+mn-ea"/>
                <a:cs typeface="+mn-cs"/>
              </a:rPr>
              <a:t>Concerns:</a:t>
            </a:r>
          </a:p>
          <a:p>
            <a:r>
              <a:rPr lang="en-US" sz="1200" b="0" i="0" u="none" strike="noStrike" kern="1200" dirty="0" smtClean="0">
                <a:solidFill>
                  <a:schemeClr val="tx1"/>
                </a:solidFill>
                <a:effectLst/>
                <a:latin typeface="+mn-lt"/>
                <a:ea typeface="+mn-ea"/>
                <a:cs typeface="+mn-cs"/>
              </a:rPr>
              <a:t>Where is everyone?</a:t>
            </a:r>
          </a:p>
          <a:p>
            <a:r>
              <a:rPr lang="en-US" sz="1200" b="0" i="0" u="none" strike="noStrike" kern="1200" dirty="0" smtClean="0">
                <a:solidFill>
                  <a:schemeClr val="tx1"/>
                </a:solidFill>
                <a:effectLst/>
                <a:latin typeface="+mn-lt"/>
                <a:ea typeface="+mn-ea"/>
                <a:cs typeface="+mn-cs"/>
              </a:rPr>
              <a:t>Am I going to make it through the night?</a:t>
            </a:r>
          </a:p>
          <a:p>
            <a:r>
              <a:rPr lang="en-US" sz="1200" b="0" i="0" u="none" strike="noStrike" kern="1200" dirty="0" smtClean="0">
                <a:solidFill>
                  <a:schemeClr val="tx1"/>
                </a:solidFill>
                <a:effectLst/>
                <a:latin typeface="+mn-lt"/>
                <a:ea typeface="+mn-ea"/>
                <a:cs typeface="+mn-cs"/>
              </a:rPr>
              <a:t>How will I find food tomorrow?</a:t>
            </a:r>
          </a:p>
          <a:p>
            <a:r>
              <a:rPr lang="en-US" sz="1200" b="0" i="0" u="none" strike="noStrike" kern="1200" dirty="0" smtClean="0">
                <a:solidFill>
                  <a:schemeClr val="tx1"/>
                </a:solidFill>
                <a:effectLst/>
                <a:latin typeface="+mn-lt"/>
                <a:ea typeface="+mn-ea"/>
                <a:cs typeface="+mn-cs"/>
              </a:rPr>
              <a:t>How do I kill zombies?</a:t>
            </a:r>
            <a:r>
              <a:rPr lang="en-US" dirty="0" smtClean="0"/>
              <a:t/>
            </a:r>
            <a:br>
              <a:rPr lang="en-US" dirty="0" smtClean="0"/>
            </a:br>
            <a:endParaRPr lang="en-US" dirty="0" smtClean="0"/>
          </a:p>
          <a:p>
            <a:r>
              <a:rPr lang="en-US" sz="1200" b="0" i="0" u="none" strike="noStrike" kern="1200" dirty="0" smtClean="0">
                <a:solidFill>
                  <a:schemeClr val="tx1"/>
                </a:solidFill>
                <a:effectLst/>
                <a:latin typeface="+mn-lt"/>
                <a:ea typeface="+mn-ea"/>
                <a:cs typeface="+mn-cs"/>
              </a:rPr>
              <a:t>Scenarios</a:t>
            </a:r>
            <a:r>
              <a:rPr lang="en-US" smtClean="0"/>
              <a:t/>
            </a:r>
            <a:br>
              <a:rPr lang="en-US" smtClean="0"/>
            </a:br>
            <a:r>
              <a:rPr lang="en-US" sz="1200" b="0" i="0" u="none" strike="noStrike" kern="1200" smtClean="0">
                <a:solidFill>
                  <a:schemeClr val="tx1"/>
                </a:solidFill>
                <a:effectLst/>
                <a:latin typeface="+mn-lt"/>
                <a:ea typeface="+mn-ea"/>
                <a:cs typeface="+mn-cs"/>
              </a:rPr>
              <a:t>Olivia </a:t>
            </a:r>
            <a:r>
              <a:rPr lang="en-US" sz="1200" b="0" i="0" u="none" strike="noStrike" kern="1200" dirty="0" smtClean="0">
                <a:solidFill>
                  <a:schemeClr val="tx1"/>
                </a:solidFill>
                <a:effectLst/>
                <a:latin typeface="+mn-lt"/>
                <a:ea typeface="+mn-ea"/>
                <a:cs typeface="+mn-cs"/>
              </a:rPr>
              <a:t>came home from school one day to find her parents feverish and in the yard. She sat with them until she became concerned enough to call 911. The emergency dispatch told her the situation and that they would not be able to reach her. She has been trying to find a non-zombie adult ever since.</a:t>
            </a:r>
            <a:endParaRPr lang="en-US" sz="1400" b="0" i="0" u="none" strike="noStrike" kern="1200" dirty="0" smtClean="0">
              <a:solidFill>
                <a:schemeClr val="tx1"/>
              </a:solidFill>
              <a:effectLst/>
              <a:latin typeface="+mn-lt"/>
              <a:ea typeface="+mn-ea"/>
              <a:cs typeface="+mn-cs"/>
            </a:endParaRPr>
          </a:p>
          <a:p>
            <a:pPr fontAlgn="base"/>
            <a:endParaRPr lang="en-US" b="1" dirty="0"/>
          </a:p>
        </p:txBody>
      </p:sp>
      <p:sp>
        <p:nvSpPr>
          <p:cNvPr id="4" name="Slide Number Placeholder 3"/>
          <p:cNvSpPr>
            <a:spLocks noGrp="1"/>
          </p:cNvSpPr>
          <p:nvPr>
            <p:ph type="sldNum" sz="quarter" idx="10"/>
          </p:nvPr>
        </p:nvSpPr>
        <p:spPr/>
        <p:txBody>
          <a:bodyPr/>
          <a:lstStyle/>
          <a:p>
            <a:fld id="{0920FCC0-3B99-E742-884E-7CE142E17EEA}" type="slidenum">
              <a:rPr lang="en-US" smtClean="0"/>
              <a:pPr/>
              <a:t>10</a:t>
            </a:fld>
            <a:endParaRPr lang="en-US"/>
          </a:p>
        </p:txBody>
      </p:sp>
    </p:spTree>
    <p:extLst>
      <p:ext uri="{BB962C8B-B14F-4D97-AF65-F5344CB8AC3E}">
        <p14:creationId xmlns:p14="http://schemas.microsoft.com/office/powerpoint/2010/main" xmlns="" val="2955449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5FF8EFC-F69B-482E-9DF6-1DE4CE052537}" type="datetimeFigureOut">
              <a:rPr lang="en-US" smtClean="0"/>
              <a:pPr/>
              <a:t>9/2/2011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1E7C40-812F-4C34-B681-541BDB0B0CE7}" type="slidenum">
              <a:rPr lang="en-US" smtClean="0"/>
              <a:pPr/>
              <a:t>‹#›</a:t>
            </a:fld>
            <a:endParaRPr lang="en-US"/>
          </a:p>
        </p:txBody>
      </p:sp>
    </p:spTree>
    <p:extLst>
      <p:ext uri="{BB962C8B-B14F-4D97-AF65-F5344CB8AC3E}">
        <p14:creationId xmlns:p14="http://schemas.microsoft.com/office/powerpoint/2010/main" xmlns="" val="1618516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5FF8EFC-F69B-482E-9DF6-1DE4CE052537}" type="datetimeFigureOut">
              <a:rPr lang="en-US" smtClean="0"/>
              <a:pPr/>
              <a:t>9/2/2011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41E7C40-812F-4C34-B681-541BDB0B0CE7}" type="slidenum">
              <a:rPr lang="en-US" smtClean="0"/>
              <a:pPr/>
              <a:t>‹#›</a:t>
            </a:fld>
            <a:endParaRPr lang="en-US"/>
          </a:p>
        </p:txBody>
      </p:sp>
    </p:spTree>
    <p:extLst>
      <p:ext uri="{BB962C8B-B14F-4D97-AF65-F5344CB8AC3E}">
        <p14:creationId xmlns:p14="http://schemas.microsoft.com/office/powerpoint/2010/main" xmlns="" val="4070476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5FF8EFC-F69B-482E-9DF6-1DE4CE052537}" type="datetimeFigureOut">
              <a:rPr lang="en-US" smtClean="0"/>
              <a:pPr/>
              <a:t>9/2/2011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1E7C40-812F-4C34-B681-541BDB0B0CE7}" type="slidenum">
              <a:rPr lang="en-US" smtClean="0"/>
              <a:pPr/>
              <a:t>‹#›</a:t>
            </a:fld>
            <a:endParaRPr lang="en-US"/>
          </a:p>
        </p:txBody>
      </p:sp>
    </p:spTree>
    <p:extLst>
      <p:ext uri="{BB962C8B-B14F-4D97-AF65-F5344CB8AC3E}">
        <p14:creationId xmlns:p14="http://schemas.microsoft.com/office/powerpoint/2010/main" xmlns="" val="614603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5FF8EFC-F69B-482E-9DF6-1DE4CE052537}" type="datetimeFigureOut">
              <a:rPr lang="en-US" smtClean="0"/>
              <a:pPr/>
              <a:t>9/2/2011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1E7C40-812F-4C34-B681-541BDB0B0CE7}" type="slidenum">
              <a:rPr lang="en-US" smtClean="0"/>
              <a:pPr/>
              <a:t>‹#›</a:t>
            </a:fld>
            <a:endParaRPr lang="en-US"/>
          </a:p>
        </p:txBody>
      </p:sp>
    </p:spTree>
    <p:extLst>
      <p:ext uri="{BB962C8B-B14F-4D97-AF65-F5344CB8AC3E}">
        <p14:creationId xmlns:p14="http://schemas.microsoft.com/office/powerpoint/2010/main" xmlns="" val="1634257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zombieslide.jpg"/>
          <p:cNvPicPr>
            <a:picLocks noChangeAspect="1"/>
          </p:cNvPicPr>
          <p:nvPr userDrawn="1"/>
        </p:nvPicPr>
        <p:blipFill rotWithShape="1">
          <a:blip r:embed="rId2"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4" name="Rectangle 3"/>
          <p:cNvSpPr/>
          <p:nvPr userDrawn="1"/>
        </p:nvSpPr>
        <p:spPr>
          <a:xfrm>
            <a:off x="152400" y="152400"/>
            <a:ext cx="2636509" cy="3182410"/>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solidFill>
                  <a:srgbClr val="7F7F7F"/>
                </a:solidFill>
                <a:latin typeface="Franklin Gothic Book"/>
                <a:cs typeface="Franklin Gothic Book"/>
              </a:rPr>
              <a:t>PREDISPOSITIONS</a:t>
            </a:r>
          </a:p>
          <a:p>
            <a:pPr>
              <a:lnSpc>
                <a:spcPct val="120000"/>
              </a:lnSpc>
            </a:pPr>
            <a:r>
              <a:rPr lang="en-US" sz="2400" dirty="0" smtClean="0">
                <a:solidFill>
                  <a:srgbClr val="7F7F7F"/>
                </a:solidFill>
                <a:latin typeface="Franklin Gothic Book"/>
                <a:cs typeface="Franklin Gothic Book"/>
              </a:rPr>
              <a:t>RESEARCH</a:t>
            </a:r>
          </a:p>
          <a:p>
            <a:pPr>
              <a:lnSpc>
                <a:spcPct val="120000"/>
              </a:lnSpc>
            </a:pPr>
            <a:r>
              <a:rPr lang="en-US" sz="2400" dirty="0" smtClean="0">
                <a:solidFill>
                  <a:srgbClr val="7F7F7F"/>
                </a:solidFill>
                <a:latin typeface="Franklin Gothic Book"/>
                <a:cs typeface="Franklin Gothic Book"/>
              </a:rPr>
              <a:t>INSIGHTS</a:t>
            </a:r>
          </a:p>
          <a:p>
            <a:pPr>
              <a:lnSpc>
                <a:spcPct val="120000"/>
              </a:lnSpc>
            </a:pPr>
            <a:r>
              <a:rPr lang="en-US" sz="2400" dirty="0" smtClean="0">
                <a:solidFill>
                  <a:srgbClr val="7F7F7F"/>
                </a:solidFill>
                <a:latin typeface="Franklin Gothic Book"/>
                <a:cs typeface="Franklin Gothic Book"/>
              </a:rPr>
              <a:t>CONCEPTS</a:t>
            </a:r>
          </a:p>
          <a:p>
            <a:pPr>
              <a:lnSpc>
                <a:spcPct val="120000"/>
              </a:lnSpc>
            </a:pPr>
            <a:r>
              <a:rPr lang="en-US" sz="2400" dirty="0" smtClean="0">
                <a:solidFill>
                  <a:srgbClr val="000000"/>
                </a:solidFill>
                <a:latin typeface="Franklin Gothic Medium"/>
                <a:cs typeface="Franklin Gothic Medium"/>
              </a:rPr>
              <a:t>PROTOTYPES</a:t>
            </a:r>
          </a:p>
          <a:p>
            <a:pPr>
              <a:lnSpc>
                <a:spcPct val="120000"/>
              </a:lnSpc>
            </a:pPr>
            <a:r>
              <a:rPr lang="en-US" sz="2400" dirty="0" smtClean="0">
                <a:solidFill>
                  <a:srgbClr val="7F7F7F"/>
                </a:solidFill>
                <a:latin typeface="Franklin Gothic Book"/>
                <a:cs typeface="Franklin Gothic Book"/>
              </a:rPr>
              <a:t>STRATEGIES</a:t>
            </a:r>
          </a:p>
        </p:txBody>
      </p:sp>
      <p:sp>
        <p:nvSpPr>
          <p:cNvPr id="5" name="Rectangle 4"/>
          <p:cNvSpPr/>
          <p:nvPr userDrawn="1"/>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4114800" y="228600"/>
            <a:ext cx="3947546" cy="579851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297865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5FF8EFC-F69B-482E-9DF6-1DE4CE052537}" type="datetimeFigureOut">
              <a:rPr lang="en-US" smtClean="0"/>
              <a:pPr/>
              <a:t>9/2/2011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1E7C40-812F-4C34-B681-541BDB0B0CE7}" type="slidenum">
              <a:rPr lang="en-US" smtClean="0"/>
              <a:pPr/>
              <a:t>‹#›</a:t>
            </a:fld>
            <a:endParaRPr lang="en-US"/>
          </a:p>
        </p:txBody>
      </p:sp>
    </p:spTree>
    <p:extLst>
      <p:ext uri="{BB962C8B-B14F-4D97-AF65-F5344CB8AC3E}">
        <p14:creationId xmlns:p14="http://schemas.microsoft.com/office/powerpoint/2010/main" xmlns="" val="27260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5FF8EFC-F69B-482E-9DF6-1DE4CE052537}" type="datetimeFigureOut">
              <a:rPr lang="en-US" smtClean="0"/>
              <a:pPr/>
              <a:t>9/2/2011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1E7C40-812F-4C34-B681-541BDB0B0CE7}" type="slidenum">
              <a:rPr lang="en-US" smtClean="0"/>
              <a:pPr/>
              <a:t>‹#›</a:t>
            </a:fld>
            <a:endParaRPr lang="en-US"/>
          </a:p>
        </p:txBody>
      </p:sp>
    </p:spTree>
    <p:extLst>
      <p:ext uri="{BB962C8B-B14F-4D97-AF65-F5344CB8AC3E}">
        <p14:creationId xmlns:p14="http://schemas.microsoft.com/office/powerpoint/2010/main" xmlns="" val="491983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5FF8EFC-F69B-482E-9DF6-1DE4CE052537}" type="datetimeFigureOut">
              <a:rPr lang="en-US" smtClean="0"/>
              <a:pPr/>
              <a:t>9/2/2011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41E7C40-812F-4C34-B681-541BDB0B0CE7}" type="slidenum">
              <a:rPr lang="en-US" smtClean="0"/>
              <a:pPr/>
              <a:t>‹#›</a:t>
            </a:fld>
            <a:endParaRPr lang="en-US"/>
          </a:p>
        </p:txBody>
      </p:sp>
    </p:spTree>
    <p:extLst>
      <p:ext uri="{BB962C8B-B14F-4D97-AF65-F5344CB8AC3E}">
        <p14:creationId xmlns:p14="http://schemas.microsoft.com/office/powerpoint/2010/main" xmlns="" val="3989724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5FF8EFC-F69B-482E-9DF6-1DE4CE052537}" type="datetimeFigureOut">
              <a:rPr lang="en-US" smtClean="0"/>
              <a:pPr/>
              <a:t>9/2/2011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41E7C40-812F-4C34-B681-541BDB0B0CE7}" type="slidenum">
              <a:rPr lang="en-US" smtClean="0"/>
              <a:pPr/>
              <a:t>‹#›</a:t>
            </a:fld>
            <a:endParaRPr lang="en-US"/>
          </a:p>
        </p:txBody>
      </p:sp>
    </p:spTree>
    <p:extLst>
      <p:ext uri="{BB962C8B-B14F-4D97-AF65-F5344CB8AC3E}">
        <p14:creationId xmlns:p14="http://schemas.microsoft.com/office/powerpoint/2010/main" xmlns="" val="247381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5FF8EFC-F69B-482E-9DF6-1DE4CE052537}" type="datetimeFigureOut">
              <a:rPr lang="en-US" smtClean="0"/>
              <a:pPr/>
              <a:t>9/2/2011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41E7C40-812F-4C34-B681-541BDB0B0CE7}" type="slidenum">
              <a:rPr lang="en-US" smtClean="0"/>
              <a:pPr/>
              <a:t>‹#›</a:t>
            </a:fld>
            <a:endParaRPr lang="en-US"/>
          </a:p>
        </p:txBody>
      </p:sp>
    </p:spTree>
    <p:extLst>
      <p:ext uri="{BB962C8B-B14F-4D97-AF65-F5344CB8AC3E}">
        <p14:creationId xmlns:p14="http://schemas.microsoft.com/office/powerpoint/2010/main" xmlns="" val="340285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5FF8EFC-F69B-482E-9DF6-1DE4CE052537}" type="datetimeFigureOut">
              <a:rPr lang="en-US" smtClean="0"/>
              <a:pPr/>
              <a:t>9/2/2011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41E7C40-812F-4C34-B681-541BDB0B0CE7}" type="slidenum">
              <a:rPr lang="en-US" smtClean="0"/>
              <a:pPr/>
              <a:t>‹#›</a:t>
            </a:fld>
            <a:endParaRPr lang="en-US"/>
          </a:p>
        </p:txBody>
      </p:sp>
    </p:spTree>
    <p:extLst>
      <p:ext uri="{BB962C8B-B14F-4D97-AF65-F5344CB8AC3E}">
        <p14:creationId xmlns:p14="http://schemas.microsoft.com/office/powerpoint/2010/main" xmlns="" val="1797463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5FF8EFC-F69B-482E-9DF6-1DE4CE052537}" type="datetimeFigureOut">
              <a:rPr lang="en-US" smtClean="0"/>
              <a:pPr/>
              <a:t>9/2/2011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41E7C40-812F-4C34-B681-541BDB0B0CE7}" type="slidenum">
              <a:rPr lang="en-US" smtClean="0"/>
              <a:pPr/>
              <a:t>‹#›</a:t>
            </a:fld>
            <a:endParaRPr lang="en-US"/>
          </a:p>
        </p:txBody>
      </p:sp>
    </p:spTree>
    <p:extLst>
      <p:ext uri="{BB962C8B-B14F-4D97-AF65-F5344CB8AC3E}">
        <p14:creationId xmlns:p14="http://schemas.microsoft.com/office/powerpoint/2010/main" xmlns="" val="366086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2622800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slide" Target="slide48.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21.xml.rels><?xml version="1.0" encoding="UTF-8" standalone="yes"?>
<Relationships xmlns="http://schemas.openxmlformats.org/package/2006/relationships"><Relationship Id="rId3" Type="http://schemas.openxmlformats.org/officeDocument/2006/relationships/slide" Target="slide48.xml"/><Relationship Id="rId7" Type="http://schemas.openxmlformats.org/officeDocument/2006/relationships/slide" Target="slide1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slide" Target="slide5.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 Target="slide48.xml"/><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57.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48.xml"/><Relationship Id="rId7" Type="http://schemas.microsoft.com/office/2007/relationships/hdphoto" Target="../media/hdphoto3.wdp"/><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11.xml"/><Relationship Id="rId10" Type="http://schemas.openxmlformats.org/officeDocument/2006/relationships/slide" Target="slide8.xml"/><Relationship Id="rId4" Type="http://schemas.openxmlformats.org/officeDocument/2006/relationships/slide" Target="slide57.xml"/><Relationship Id="rId9" Type="http://schemas.openxmlformats.org/officeDocument/2006/relationships/slide" Target="slide24.xml"/></Relationships>
</file>

<file path=ppt/slides/_rels/slide2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 Target="slide48.xml"/><Relationship Id="rId7" Type="http://schemas.microsoft.com/office/2007/relationships/hdphoto" Target="../media/hdphoto3.wdp"/><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11.xml"/><Relationship Id="rId4" Type="http://schemas.openxmlformats.org/officeDocument/2006/relationships/slide" Target="slide57.xml"/></Relationships>
</file>

<file path=ppt/slides/_rels/slide2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 Target="slide48.xml"/><Relationship Id="rId7" Type="http://schemas.microsoft.com/office/2007/relationships/hdphoto" Target="../media/hdphoto3.wdp"/><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11.xml"/><Relationship Id="rId4" Type="http://schemas.openxmlformats.org/officeDocument/2006/relationships/slide" Target="slide57.xml"/></Relationships>
</file>

<file path=ppt/slides/_rels/slide26.xml.rels><?xml version="1.0" encoding="UTF-8" standalone="yes"?>
<Relationships xmlns="http://schemas.openxmlformats.org/package/2006/relationships"><Relationship Id="rId8" Type="http://schemas.openxmlformats.org/officeDocument/2006/relationships/slide" Target="slide57.xml"/><Relationship Id="rId3" Type="http://schemas.openxmlformats.org/officeDocument/2006/relationships/slide" Target="slide48.xml"/><Relationship Id="rId7" Type="http://schemas.openxmlformats.org/officeDocument/2006/relationships/slide" Target="slide2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slide" Target="slide2.xml"/><Relationship Id="rId11" Type="http://schemas.microsoft.com/office/2007/relationships/hdphoto" Target="../media/hdphoto3.wdp"/><Relationship Id="rId5" Type="http://schemas.openxmlformats.org/officeDocument/2006/relationships/slide" Target="slide21.xml"/><Relationship Id="rId10" Type="http://schemas.openxmlformats.org/officeDocument/2006/relationships/image" Target="../media/image11.png"/><Relationship Id="rId4" Type="http://schemas.openxmlformats.org/officeDocument/2006/relationships/image" Target="../media/image12.jpeg"/><Relationship Id="rId9" Type="http://schemas.openxmlformats.org/officeDocument/2006/relationships/slide" Target="slide11.xml"/></Relationships>
</file>

<file path=ppt/slides/_rels/slide2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 Target="slide48.xml"/><Relationship Id="rId7" Type="http://schemas.microsoft.com/office/2007/relationships/hdphoto" Target="../media/hdphoto3.wdp"/><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11.xml"/><Relationship Id="rId10" Type="http://schemas.openxmlformats.org/officeDocument/2006/relationships/slide" Target="slide2.xml"/><Relationship Id="rId4" Type="http://schemas.openxmlformats.org/officeDocument/2006/relationships/slide" Target="slide57.xml"/><Relationship Id="rId9" Type="http://schemas.openxmlformats.org/officeDocument/2006/relationships/slide" Target="slide28.xml"/></Relationships>
</file>

<file path=ppt/slides/_rels/slide2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 Target="slide48.xml"/><Relationship Id="rId7" Type="http://schemas.microsoft.com/office/2007/relationships/hdphoto" Target="../media/hdphoto3.wdp"/><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11.xml"/><Relationship Id="rId4" Type="http://schemas.openxmlformats.org/officeDocument/2006/relationships/slide" Target="slide57.xml"/></Relationships>
</file>

<file path=ppt/slides/_rels/slide29.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48.xml"/><Relationship Id="rId7" Type="http://schemas.microsoft.com/office/2007/relationships/hdphoto" Target="../media/hdphoto3.wdp"/><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11.xml"/><Relationship Id="rId4" Type="http://schemas.openxmlformats.org/officeDocument/2006/relationships/slide" Target="slide5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 Target="slide48.xml"/><Relationship Id="rId7" Type="http://schemas.microsoft.com/office/2007/relationships/hdphoto" Target="../media/hdphoto3.wdp"/><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11.xml"/><Relationship Id="rId4" Type="http://schemas.openxmlformats.org/officeDocument/2006/relationships/slide" Target="slide57.xml"/></Relationships>
</file>

<file path=ppt/slides/_rels/slide31.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32.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33.xml.rels><?xml version="1.0" encoding="UTF-8" standalone="yes"?>
<Relationships xmlns="http://schemas.openxmlformats.org/package/2006/relationships"><Relationship Id="rId3" Type="http://schemas.openxmlformats.org/officeDocument/2006/relationships/slide" Target="slide48.xml"/><Relationship Id="rId7" Type="http://schemas.openxmlformats.org/officeDocument/2006/relationships/slide" Target="slide19.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5.xml"/><Relationship Id="rId4" Type="http://schemas.openxmlformats.org/officeDocument/2006/relationships/slide" Target="slide22.xml"/></Relationships>
</file>

<file path=ppt/slides/_rels/slide34.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slide" Target="slide33.xml"/><Relationship Id="rId4" Type="http://schemas.openxmlformats.org/officeDocument/2006/relationships/slide" Target="slide35.xml"/></Relationships>
</file>

<file path=ppt/slides/_rels/slide35.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slide" Target="slide33.xml"/></Relationships>
</file>

<file path=ppt/slides/_rels/slide36.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11.xml"/><Relationship Id="rId4" Type="http://schemas.openxmlformats.org/officeDocument/2006/relationships/slide" Target="slide37.xml"/></Relationships>
</file>

<file path=ppt/slides/_rels/slide37.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slide" Target="slide33.xml"/></Relationships>
</file>

<file path=ppt/slides/_rels/slide38.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slide" Target="slide33.xml"/><Relationship Id="rId4" Type="http://schemas.openxmlformats.org/officeDocument/2006/relationships/slide" Target="slide39.xml"/></Relationships>
</file>

<file path=ppt/slides/_rels/slide3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 Target="slide48.xml"/><Relationship Id="rId7"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57.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microsoft.com/office/2007/relationships/hdphoto" Target="../media/hdphoto4.wdp"/><Relationship Id="rId4" Type="http://schemas.openxmlformats.org/officeDocument/2006/relationships/image" Target="../media/image18.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19.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slide" Target="slide20.xml"/><Relationship Id="rId4" Type="http://schemas.openxmlformats.org/officeDocument/2006/relationships/slide" Target="slide48.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slide" Target="slide48.xml"/><Relationship Id="rId4" Type="http://schemas.openxmlformats.org/officeDocument/2006/relationships/slide" Target="slide20.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slide" Target="slide11.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slide" Target="slide11.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slide" Target="slide4.xml"/><Relationship Id="rId4" Type="http://schemas.openxmlformats.org/officeDocument/2006/relationships/slide" Target="slide48.xml"/></Relationships>
</file>

<file path=ppt/slides/_rels/slide5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slide" Target="slide11.xm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slide" Target="slide57.xml"/><Relationship Id="rId5" Type="http://schemas.openxmlformats.org/officeDocument/2006/relationships/image" Target="../media/image21.png"/><Relationship Id="rId4" Type="http://schemas.openxmlformats.org/officeDocument/2006/relationships/slide" Target="slide48.xml"/><Relationship Id="rId9" Type="http://schemas.microsoft.com/office/2007/relationships/hdphoto" Target="../media/hdphoto6.wdp"/></Relationships>
</file>

<file path=ppt/slides/_rels/slide5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slide" Target="slide11.xm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slide" Target="slide57.xml"/><Relationship Id="rId5" Type="http://schemas.openxmlformats.org/officeDocument/2006/relationships/image" Target="../media/image22.png"/><Relationship Id="rId4" Type="http://schemas.openxmlformats.org/officeDocument/2006/relationships/slide" Target="slide48.xml"/><Relationship Id="rId9" Type="http://schemas.microsoft.com/office/2007/relationships/hdphoto" Target="../media/hdphoto3.wdp"/></Relationships>
</file>

<file path=ppt/slides/_rels/slide54.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jpeg"/><Relationship Id="rId7" Type="http://schemas.openxmlformats.org/officeDocument/2006/relationships/slide" Target="slide32.xm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slide" Target="slide2.xml"/><Relationship Id="rId4" Type="http://schemas.openxmlformats.org/officeDocument/2006/relationships/slide" Target="slide48.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alphaModFix/>
            <a:extLst>
              <a:ext uri="{BEBA8EAE-BF5A-486C-A8C5-ECC9F3942E4B}">
                <a14:imgProps xmlns:a14="http://schemas.microsoft.com/office/drawing/2010/main" xmlns="">
                  <a14:imgLayer r:embed="rId3">
                    <a14:imgEffect>
                      <a14:saturation sat="400000"/>
                    </a14:imgEffect>
                  </a14:imgLayer>
                </a14:imgProps>
              </a:ext>
              <a:ext uri="{28A0092B-C50C-407E-A947-70E740481C1C}">
                <a14:useLocalDpi xmlns:a14="http://schemas.microsoft.com/office/drawing/2010/main" xmlns="" val="0"/>
              </a:ext>
            </a:extLst>
          </a:blip>
          <a:srcRect/>
          <a:stretch/>
        </p:blipFill>
        <p:spPr bwMode="auto">
          <a:xfrm>
            <a:off x="-16276" y="1"/>
            <a:ext cx="9160276"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76200" y="304800"/>
            <a:ext cx="9296400" cy="2514600"/>
          </a:xfrm>
          <a:prstGeom prst="rect">
            <a:avLst/>
          </a:prstGeom>
          <a:solidFill>
            <a:schemeClr val="tx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92476" y="-228600"/>
            <a:ext cx="9160276" cy="2323713"/>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14500" dirty="0" err="1" smtClean="0">
                <a:solidFill>
                  <a:schemeClr val="bg1">
                    <a:lumMod val="65000"/>
                  </a:schemeClr>
                </a:solidFill>
                <a:latin typeface="Franklin Gothic Medium"/>
                <a:cs typeface="Franklin Gothic Medium"/>
              </a:rPr>
              <a:t>i</a:t>
            </a:r>
            <a:r>
              <a:rPr lang="en-US" sz="14500" dirty="0" err="1" smtClean="0">
                <a:solidFill>
                  <a:srgbClr val="FFFFFF"/>
                </a:solidFill>
                <a:latin typeface="Franklin Gothic Medium"/>
                <a:cs typeface="Franklin Gothic Medium"/>
              </a:rPr>
              <a:t>Survive</a:t>
            </a:r>
            <a:endParaRPr lang="en-US" sz="14500" dirty="0">
              <a:solidFill>
                <a:srgbClr val="FFFFFF"/>
              </a:solidFill>
              <a:latin typeface="Franklin Gothic Medium"/>
              <a:cs typeface="Franklin Gothic Medium"/>
            </a:endParaRPr>
          </a:p>
        </p:txBody>
      </p:sp>
      <p:sp>
        <p:nvSpPr>
          <p:cNvPr id="6" name="TextBox 5"/>
          <p:cNvSpPr txBox="1"/>
          <p:nvPr/>
        </p:nvSpPr>
        <p:spPr>
          <a:xfrm>
            <a:off x="0" y="6519446"/>
            <a:ext cx="3071803" cy="338554"/>
          </a:xfrm>
          <a:prstGeom prst="rect">
            <a:avLst/>
          </a:prstGeom>
          <a:noFill/>
        </p:spPr>
        <p:txBody>
          <a:bodyPr wrap="none" rtlCol="0">
            <a:spAutoFit/>
          </a:bodyPr>
          <a:lstStyle/>
          <a:p>
            <a:r>
              <a:rPr lang="en-US" sz="1600" dirty="0" smtClean="0">
                <a:solidFill>
                  <a:schemeClr val="bg1"/>
                </a:solidFill>
                <a:latin typeface="Franklin Gothic Medium" pitchFamily="34" charset="0"/>
              </a:rPr>
              <a:t>Photo by Tony Moore Illustration</a:t>
            </a:r>
            <a:r>
              <a:rPr lang="en-US" sz="1600" baseline="30000" dirty="0" smtClean="0">
                <a:solidFill>
                  <a:schemeClr val="bg1"/>
                </a:solidFill>
                <a:latin typeface="Franklin Gothic Medium" pitchFamily="34" charset="0"/>
              </a:rPr>
              <a:t>1</a:t>
            </a:r>
            <a:endParaRPr lang="en-US" sz="1600" dirty="0">
              <a:solidFill>
                <a:schemeClr val="bg1"/>
              </a:solidFill>
              <a:latin typeface="Franklin Gothic Medium" pitchFamily="34" charset="0"/>
            </a:endParaRPr>
          </a:p>
        </p:txBody>
      </p:sp>
      <p:sp>
        <p:nvSpPr>
          <p:cNvPr id="8" name="TextBox 7"/>
          <p:cNvSpPr txBox="1"/>
          <p:nvPr/>
        </p:nvSpPr>
        <p:spPr>
          <a:xfrm>
            <a:off x="0" y="1623536"/>
            <a:ext cx="7162800" cy="738664"/>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4100" dirty="0" smtClean="0">
                <a:solidFill>
                  <a:srgbClr val="A6A6A6"/>
                </a:solidFill>
                <a:latin typeface="Franklin Gothic Medium"/>
                <a:cs typeface="Franklin Gothic Medium"/>
              </a:rPr>
              <a:t>Find people. Not zombies.  </a:t>
            </a:r>
            <a:endParaRPr lang="en-US" sz="4100" dirty="0">
              <a:solidFill>
                <a:srgbClr val="A6A6A6"/>
              </a:solidFill>
              <a:latin typeface="Franklin Gothic Medium"/>
              <a:cs typeface="Franklin Gothic Medium"/>
            </a:endParaRPr>
          </a:p>
        </p:txBody>
      </p:sp>
      <p:sp>
        <p:nvSpPr>
          <p:cNvPr id="7" name="TextBox 6"/>
          <p:cNvSpPr txBox="1"/>
          <p:nvPr/>
        </p:nvSpPr>
        <p:spPr>
          <a:xfrm>
            <a:off x="1981200" y="2296180"/>
            <a:ext cx="7162800" cy="523220"/>
          </a:xfrm>
          <a:prstGeom prst="rect">
            <a:avLst/>
          </a:prstGeom>
          <a:noFill/>
          <a:effectLst>
            <a:outerShdw blurRad="50800" dist="38100" dir="5400000" algn="t" rotWithShape="0">
              <a:prstClr val="black">
                <a:alpha val="40000"/>
              </a:prstClr>
            </a:outerShdw>
          </a:effectLst>
        </p:spPr>
        <p:txBody>
          <a:bodyPr wrap="square" rtlCol="0">
            <a:spAutoFit/>
          </a:bodyPr>
          <a:lstStyle/>
          <a:p>
            <a:pPr algn="r"/>
            <a:r>
              <a:rPr lang="en-US" sz="2800" dirty="0" smtClean="0">
                <a:solidFill>
                  <a:schemeClr val="tx1">
                    <a:lumMod val="50000"/>
                    <a:lumOff val="50000"/>
                  </a:schemeClr>
                </a:solidFill>
                <a:latin typeface="Franklin Gothic Medium"/>
                <a:cs typeface="Franklin Gothic Medium"/>
              </a:rPr>
              <a:t>TEAM </a:t>
            </a:r>
            <a:r>
              <a:rPr lang="en-US" sz="2800" i="1" dirty="0" smtClean="0">
                <a:solidFill>
                  <a:schemeClr val="tx1">
                    <a:lumMod val="50000"/>
                    <a:lumOff val="50000"/>
                  </a:schemeClr>
                </a:solidFill>
                <a:latin typeface="Franklin Gothic Medium"/>
                <a:cs typeface="Franklin Gothic Medium"/>
              </a:rPr>
              <a:t>STRAIGHT</a:t>
            </a:r>
            <a:r>
              <a:rPr lang="en-US" sz="2800" dirty="0" smtClean="0">
                <a:solidFill>
                  <a:schemeClr val="tx1">
                    <a:lumMod val="50000"/>
                    <a:lumOff val="50000"/>
                  </a:schemeClr>
                </a:solidFill>
                <a:latin typeface="Franklin Gothic Medium"/>
                <a:cs typeface="Franklin Gothic Medium"/>
              </a:rPr>
              <a:t>-THROUGH-THE-BRAINS</a:t>
            </a:r>
            <a:endParaRPr lang="en-US" sz="2800" dirty="0">
              <a:solidFill>
                <a:schemeClr val="tx1">
                  <a:lumMod val="50000"/>
                  <a:lumOff val="50000"/>
                </a:schemeClr>
              </a:solidFill>
              <a:latin typeface="Franklin Gothic Medium"/>
              <a:cs typeface="Franklin Gothic Medium"/>
            </a:endParaRPr>
          </a:p>
        </p:txBody>
      </p:sp>
    </p:spTree>
    <p:extLst>
      <p:ext uri="{BB962C8B-B14F-4D97-AF65-F5344CB8AC3E}">
        <p14:creationId xmlns:p14="http://schemas.microsoft.com/office/powerpoint/2010/main" xmlns="" val="3372036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5" name="Rectangle 4"/>
          <p:cNvSpPr/>
          <p:nvPr/>
        </p:nvSpPr>
        <p:spPr>
          <a:xfrm>
            <a:off x="152400" y="152400"/>
            <a:ext cx="2636509" cy="3182410"/>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solidFill>
                  <a:srgbClr val="7F7F7F"/>
                </a:solidFill>
                <a:latin typeface="Franklin Gothic Book"/>
                <a:cs typeface="Franklin Gothic Book"/>
              </a:rPr>
              <a:t>PREDISPOSITIONS</a:t>
            </a:r>
          </a:p>
          <a:p>
            <a:pPr>
              <a:lnSpc>
                <a:spcPct val="120000"/>
              </a:lnSpc>
            </a:pPr>
            <a:r>
              <a:rPr lang="en-US" sz="2400" dirty="0" smtClean="0">
                <a:latin typeface="Franklin Gothic Medium"/>
                <a:cs typeface="Franklin Gothic Medium"/>
              </a:rPr>
              <a:t>RESEARCH</a:t>
            </a:r>
          </a:p>
          <a:p>
            <a:pPr>
              <a:lnSpc>
                <a:spcPct val="120000"/>
              </a:lnSpc>
            </a:pPr>
            <a:r>
              <a:rPr lang="en-US" sz="2400" dirty="0" smtClean="0">
                <a:solidFill>
                  <a:srgbClr val="7F7F7F"/>
                </a:solidFill>
                <a:latin typeface="Franklin Gothic Book"/>
                <a:cs typeface="Franklin Gothic Book"/>
              </a:rPr>
              <a:t>INSIGHTS</a:t>
            </a:r>
          </a:p>
          <a:p>
            <a:pPr>
              <a:lnSpc>
                <a:spcPct val="120000"/>
              </a:lnSpc>
            </a:pPr>
            <a:r>
              <a:rPr lang="en-US" sz="2400" dirty="0" smtClean="0">
                <a:solidFill>
                  <a:srgbClr val="7F7F7F"/>
                </a:solidFill>
                <a:latin typeface="Franklin Gothic Book"/>
                <a:cs typeface="Franklin Gothic Book"/>
              </a:rPr>
              <a:t>CONCEPTS</a:t>
            </a:r>
          </a:p>
          <a:p>
            <a:pPr>
              <a:lnSpc>
                <a:spcPct val="120000"/>
              </a:lnSpc>
            </a:pPr>
            <a:r>
              <a:rPr lang="en-US" sz="2400" dirty="0" smtClean="0">
                <a:solidFill>
                  <a:srgbClr val="7F7F7F"/>
                </a:solidFill>
                <a:latin typeface="Franklin Gothic Book"/>
                <a:cs typeface="Franklin Gothic Book"/>
              </a:rPr>
              <a:t>PROTOTYPES</a:t>
            </a:r>
          </a:p>
          <a:p>
            <a:pPr>
              <a:lnSpc>
                <a:spcPct val="120000"/>
              </a:lnSpc>
            </a:pPr>
            <a:r>
              <a:rPr lang="en-US" sz="2400" dirty="0" smtClean="0">
                <a:solidFill>
                  <a:srgbClr val="7F7F7F"/>
                </a:solidFill>
                <a:latin typeface="Franklin Gothic Book"/>
                <a:cs typeface="Franklin Gothic Book"/>
              </a:rPr>
              <a:t>STRATEGIES</a:t>
            </a:r>
          </a:p>
        </p:txBody>
      </p:sp>
      <p:sp>
        <p:nvSpPr>
          <p:cNvPr id="6" name="Rectangle 5"/>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167711" y="152400"/>
            <a:ext cx="5943600" cy="1892826"/>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3600" dirty="0" smtClean="0">
                <a:solidFill>
                  <a:schemeClr val="bg1"/>
                </a:solidFill>
                <a:latin typeface="Franklin Gothic Medium"/>
                <a:cs typeface="Franklin Gothic Medium"/>
              </a:rPr>
              <a:t>Personas</a:t>
            </a:r>
          </a:p>
          <a:p>
            <a:endParaRPr lang="en-US" sz="4000" dirty="0" smtClean="0">
              <a:solidFill>
                <a:schemeClr val="bg1"/>
              </a:solidFill>
              <a:latin typeface="Franklin Gothic Medium"/>
              <a:cs typeface="Franklin Gothic Medium"/>
            </a:endParaRPr>
          </a:p>
          <a:p>
            <a:pPr algn="ctr"/>
            <a:endParaRPr lang="en-US" sz="4100" dirty="0">
              <a:solidFill>
                <a:srgbClr val="A6A6A6"/>
              </a:solidFill>
              <a:latin typeface="Franklin Gothic Medium"/>
              <a:cs typeface="Franklin Gothic Medium"/>
            </a:endParaRPr>
          </a:p>
        </p:txBody>
      </p:sp>
      <p:pic>
        <p:nvPicPr>
          <p:cNvPr id="3" name="Picture 2"/>
          <p:cNvPicPr>
            <a:picLocks noChangeAspect="1"/>
          </p:cNvPicPr>
          <p:nvPr/>
        </p:nvPicPr>
        <p:blipFill rotWithShape="1">
          <a:blip r:embed="rId4" cstate="email"/>
          <a:srcRect/>
          <a:stretch/>
        </p:blipFill>
        <p:spPr>
          <a:xfrm>
            <a:off x="6400800" y="1143000"/>
            <a:ext cx="2297558" cy="2720414"/>
          </a:xfrm>
          <a:prstGeom prst="rect">
            <a:avLst/>
          </a:prstGeom>
        </p:spPr>
      </p:pic>
      <p:pic>
        <p:nvPicPr>
          <p:cNvPr id="2" name="Picture 1"/>
          <p:cNvPicPr>
            <a:picLocks noChangeAspect="1"/>
          </p:cNvPicPr>
          <p:nvPr/>
        </p:nvPicPr>
        <p:blipFill rotWithShape="1">
          <a:blip r:embed="rId5" cstate="email"/>
          <a:srcRect/>
          <a:stretch/>
        </p:blipFill>
        <p:spPr>
          <a:xfrm>
            <a:off x="3581400" y="1143000"/>
            <a:ext cx="2293166" cy="2724150"/>
          </a:xfrm>
          <a:prstGeom prst="rect">
            <a:avLst/>
          </a:prstGeom>
        </p:spPr>
      </p:pic>
      <p:sp>
        <p:nvSpPr>
          <p:cNvPr id="10" name="TextBox 9"/>
          <p:cNvSpPr txBox="1"/>
          <p:nvPr/>
        </p:nvSpPr>
        <p:spPr>
          <a:xfrm>
            <a:off x="5664856" y="6519446"/>
            <a:ext cx="3448513" cy="338554"/>
          </a:xfrm>
          <a:prstGeom prst="rect">
            <a:avLst/>
          </a:prstGeom>
          <a:noFill/>
        </p:spPr>
        <p:txBody>
          <a:bodyPr wrap="none" rtlCol="0">
            <a:spAutoFit/>
          </a:bodyPr>
          <a:lstStyle/>
          <a:p>
            <a:r>
              <a:rPr lang="en-US" sz="1600" dirty="0" smtClean="0">
                <a:solidFill>
                  <a:schemeClr val="bg1"/>
                </a:solidFill>
                <a:latin typeface="Franklin Gothic Medium" pitchFamily="34" charset="0"/>
              </a:rPr>
              <a:t>Photos by Ivan Walsh</a:t>
            </a:r>
            <a:r>
              <a:rPr lang="en-US" sz="1600" baseline="30000" dirty="0" smtClean="0">
                <a:solidFill>
                  <a:schemeClr val="bg1"/>
                </a:solidFill>
                <a:latin typeface="Franklin Gothic Medium" pitchFamily="34" charset="0"/>
              </a:rPr>
              <a:t>2</a:t>
            </a:r>
            <a:r>
              <a:rPr lang="en-US" sz="1600" dirty="0" smtClean="0">
                <a:solidFill>
                  <a:schemeClr val="bg1"/>
                </a:solidFill>
                <a:latin typeface="Franklin Gothic Medium" pitchFamily="34" charset="0"/>
              </a:rPr>
              <a:t> and Triad Idol</a:t>
            </a:r>
            <a:r>
              <a:rPr lang="en-US" sz="1600" baseline="30000" dirty="0" smtClean="0">
                <a:solidFill>
                  <a:schemeClr val="bg1"/>
                </a:solidFill>
                <a:latin typeface="Franklin Gothic Medium" pitchFamily="34" charset="0"/>
              </a:rPr>
              <a:t>3</a:t>
            </a:r>
            <a:endParaRPr lang="en-US" sz="1600" dirty="0">
              <a:solidFill>
                <a:schemeClr val="bg1"/>
              </a:solidFill>
              <a:latin typeface="Franklin Gothic Medium" pitchFamily="34" charset="0"/>
            </a:endParaRPr>
          </a:p>
        </p:txBody>
      </p:sp>
      <p:sp>
        <p:nvSpPr>
          <p:cNvPr id="7" name="Rectangle 6"/>
          <p:cNvSpPr/>
          <p:nvPr/>
        </p:nvSpPr>
        <p:spPr>
          <a:xfrm>
            <a:off x="3505200" y="3886200"/>
            <a:ext cx="2590800" cy="1077218"/>
          </a:xfrm>
          <a:prstGeom prst="rect">
            <a:avLst/>
          </a:prstGeom>
        </p:spPr>
        <p:txBody>
          <a:bodyPr wrap="square">
            <a:spAutoFit/>
          </a:bodyPr>
          <a:lstStyle/>
          <a:p>
            <a:r>
              <a:rPr lang="en-US" sz="3200" dirty="0" smtClean="0">
                <a:solidFill>
                  <a:srgbClr val="BFBFBF"/>
                </a:solidFill>
                <a:latin typeface="Franklin Gothic Medium"/>
                <a:cs typeface="Franklin Gothic Medium"/>
              </a:rPr>
              <a:t>LARRY </a:t>
            </a:r>
            <a:r>
              <a:rPr lang="en-US" sz="3200" dirty="0" smtClean="0">
                <a:solidFill>
                  <a:srgbClr val="BFBFBF"/>
                </a:solidFill>
                <a:latin typeface="Franklin Gothic Book"/>
                <a:cs typeface="Franklin Gothic Book"/>
              </a:rPr>
              <a:t>the</a:t>
            </a:r>
            <a:r>
              <a:rPr lang="en-US" sz="3200" dirty="0" smtClean="0">
                <a:solidFill>
                  <a:srgbClr val="BFBFBF"/>
                </a:solidFill>
                <a:latin typeface="Franklin Gothic Medium"/>
                <a:cs typeface="Franklin Gothic Medium"/>
              </a:rPr>
              <a:t> LEADER</a:t>
            </a:r>
            <a:endParaRPr lang="en-US" sz="3200" dirty="0">
              <a:latin typeface="Franklin Gothic Medium"/>
              <a:cs typeface="Franklin Gothic Medium"/>
            </a:endParaRPr>
          </a:p>
        </p:txBody>
      </p:sp>
      <p:sp>
        <p:nvSpPr>
          <p:cNvPr id="11" name="Rectangle 10"/>
          <p:cNvSpPr/>
          <p:nvPr/>
        </p:nvSpPr>
        <p:spPr>
          <a:xfrm>
            <a:off x="6400800" y="3886200"/>
            <a:ext cx="2590800" cy="1077218"/>
          </a:xfrm>
          <a:prstGeom prst="rect">
            <a:avLst/>
          </a:prstGeom>
        </p:spPr>
        <p:txBody>
          <a:bodyPr wrap="square">
            <a:spAutoFit/>
          </a:bodyPr>
          <a:lstStyle/>
          <a:p>
            <a:r>
              <a:rPr lang="en-US" sz="3200" dirty="0" smtClean="0">
                <a:solidFill>
                  <a:srgbClr val="BFBFBF"/>
                </a:solidFill>
                <a:latin typeface="Franklin Gothic Medium"/>
                <a:cs typeface="Franklin Gothic Medium"/>
              </a:rPr>
              <a:t>OLIVIA </a:t>
            </a:r>
            <a:r>
              <a:rPr lang="en-US" sz="3200" dirty="0" smtClean="0">
                <a:solidFill>
                  <a:srgbClr val="BFBFBF"/>
                </a:solidFill>
                <a:latin typeface="Franklin Gothic Book"/>
                <a:cs typeface="Franklin Gothic Book"/>
              </a:rPr>
              <a:t>the</a:t>
            </a:r>
            <a:r>
              <a:rPr lang="en-US" sz="3200" dirty="0" smtClean="0">
                <a:solidFill>
                  <a:srgbClr val="BFBFBF"/>
                </a:solidFill>
                <a:latin typeface="Franklin Gothic Medium"/>
                <a:cs typeface="Franklin Gothic Medium"/>
              </a:rPr>
              <a:t> ORPHAN</a:t>
            </a:r>
            <a:endParaRPr lang="en-US" sz="3200" dirty="0">
              <a:latin typeface="Franklin Gothic Medium"/>
              <a:cs typeface="Franklin Gothic Medium"/>
            </a:endParaRPr>
          </a:p>
        </p:txBody>
      </p:sp>
    </p:spTree>
    <p:extLst>
      <p:ext uri="{BB962C8B-B14F-4D97-AF65-F5344CB8AC3E}">
        <p14:creationId xmlns:p14="http://schemas.microsoft.com/office/powerpoint/2010/main" xmlns="" val="2025805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8" name="Rectangle 7"/>
          <p:cNvSpPr/>
          <p:nvPr/>
        </p:nvSpPr>
        <p:spPr>
          <a:xfrm>
            <a:off x="152400" y="152400"/>
            <a:ext cx="2636509" cy="3182410"/>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solidFill>
                  <a:srgbClr val="7F7F7F"/>
                </a:solidFill>
                <a:latin typeface="Franklin Gothic Book"/>
                <a:cs typeface="Franklin Gothic Book"/>
              </a:rPr>
              <a:t>PREDISPOSITIONS</a:t>
            </a:r>
          </a:p>
          <a:p>
            <a:pPr>
              <a:lnSpc>
                <a:spcPct val="120000"/>
              </a:lnSpc>
            </a:pPr>
            <a:r>
              <a:rPr lang="en-US" sz="2400" dirty="0" smtClean="0">
                <a:solidFill>
                  <a:srgbClr val="7F7F7F"/>
                </a:solidFill>
                <a:latin typeface="Franklin Gothic Book"/>
                <a:cs typeface="Franklin Gothic Book"/>
              </a:rPr>
              <a:t>RESEARCH</a:t>
            </a:r>
          </a:p>
          <a:p>
            <a:pPr>
              <a:lnSpc>
                <a:spcPct val="120000"/>
              </a:lnSpc>
            </a:pPr>
            <a:r>
              <a:rPr lang="en-US" sz="2400" dirty="0" smtClean="0">
                <a:solidFill>
                  <a:srgbClr val="000000"/>
                </a:solidFill>
                <a:latin typeface="Franklin Gothic Medium"/>
                <a:cs typeface="Franklin Gothic Medium"/>
              </a:rPr>
              <a:t>INSIGHTS</a:t>
            </a:r>
          </a:p>
          <a:p>
            <a:pPr>
              <a:lnSpc>
                <a:spcPct val="120000"/>
              </a:lnSpc>
            </a:pPr>
            <a:r>
              <a:rPr lang="en-US" sz="2400" dirty="0" smtClean="0">
                <a:solidFill>
                  <a:srgbClr val="7F7F7F"/>
                </a:solidFill>
                <a:latin typeface="Franklin Gothic Book"/>
                <a:cs typeface="Franklin Gothic Book"/>
              </a:rPr>
              <a:t>CONCEPTS</a:t>
            </a:r>
          </a:p>
          <a:p>
            <a:pPr>
              <a:lnSpc>
                <a:spcPct val="120000"/>
              </a:lnSpc>
            </a:pPr>
            <a:r>
              <a:rPr lang="en-US" sz="2400" dirty="0" smtClean="0">
                <a:solidFill>
                  <a:srgbClr val="7F7F7F"/>
                </a:solidFill>
                <a:latin typeface="Franklin Gothic Book"/>
                <a:cs typeface="Franklin Gothic Book"/>
              </a:rPr>
              <a:t>PROTOTYPES</a:t>
            </a:r>
          </a:p>
          <a:p>
            <a:pPr>
              <a:lnSpc>
                <a:spcPct val="120000"/>
              </a:lnSpc>
            </a:pPr>
            <a:r>
              <a:rPr lang="en-US" sz="2400" dirty="0" smtClean="0">
                <a:solidFill>
                  <a:srgbClr val="7F7F7F"/>
                </a:solidFill>
                <a:latin typeface="Franklin Gothic Book"/>
                <a:cs typeface="Franklin Gothic Book"/>
              </a:rPr>
              <a:t>STRATEGIES</a:t>
            </a:r>
          </a:p>
        </p:txBody>
      </p:sp>
      <p:sp>
        <p:nvSpPr>
          <p:cNvPr id="9" name="Rectangle 8"/>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178175" y="0"/>
            <a:ext cx="5943600" cy="2446824"/>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3600" dirty="0" smtClean="0">
                <a:solidFill>
                  <a:schemeClr val="bg1"/>
                </a:solidFill>
                <a:latin typeface="Franklin Gothic Medium"/>
                <a:cs typeface="Franklin Gothic Medium"/>
              </a:rPr>
              <a:t>Help survival with minimal interaction. </a:t>
            </a:r>
          </a:p>
          <a:p>
            <a:endParaRPr lang="en-US" sz="4000" dirty="0" smtClean="0">
              <a:solidFill>
                <a:schemeClr val="bg1"/>
              </a:solidFill>
              <a:latin typeface="Franklin Gothic Medium"/>
              <a:cs typeface="Franklin Gothic Medium"/>
            </a:endParaRPr>
          </a:p>
          <a:p>
            <a:pPr algn="ctr"/>
            <a:endParaRPr lang="en-US" sz="4100" dirty="0">
              <a:solidFill>
                <a:srgbClr val="A6A6A6"/>
              </a:solidFill>
              <a:latin typeface="Franklin Gothic Medium"/>
              <a:cs typeface="Franklin Gothic Medium"/>
            </a:endParaRPr>
          </a:p>
        </p:txBody>
      </p:sp>
    </p:spTree>
    <p:extLst>
      <p:ext uri="{BB962C8B-B14F-4D97-AF65-F5344CB8AC3E}">
        <p14:creationId xmlns:p14="http://schemas.microsoft.com/office/powerpoint/2010/main" xmlns="" val="821066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8" name="Rectangle 7"/>
          <p:cNvSpPr/>
          <p:nvPr/>
        </p:nvSpPr>
        <p:spPr>
          <a:xfrm>
            <a:off x="152400" y="152400"/>
            <a:ext cx="2636509" cy="3182410"/>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solidFill>
                  <a:srgbClr val="7F7F7F"/>
                </a:solidFill>
                <a:latin typeface="Franklin Gothic Book"/>
                <a:cs typeface="Franklin Gothic Book"/>
              </a:rPr>
              <a:t>PREDISPOSITIONS</a:t>
            </a:r>
          </a:p>
          <a:p>
            <a:pPr>
              <a:lnSpc>
                <a:spcPct val="120000"/>
              </a:lnSpc>
            </a:pPr>
            <a:r>
              <a:rPr lang="en-US" sz="2400" dirty="0" smtClean="0">
                <a:solidFill>
                  <a:srgbClr val="7F7F7F"/>
                </a:solidFill>
                <a:latin typeface="Franklin Gothic Book"/>
                <a:cs typeface="Franklin Gothic Book"/>
              </a:rPr>
              <a:t>RESEARCH</a:t>
            </a:r>
          </a:p>
          <a:p>
            <a:pPr>
              <a:lnSpc>
                <a:spcPct val="120000"/>
              </a:lnSpc>
            </a:pPr>
            <a:r>
              <a:rPr lang="en-US" sz="2400" dirty="0" smtClean="0">
                <a:solidFill>
                  <a:srgbClr val="000000"/>
                </a:solidFill>
                <a:latin typeface="Franklin Gothic Medium"/>
                <a:cs typeface="Franklin Gothic Medium"/>
              </a:rPr>
              <a:t>INSIGHTS</a:t>
            </a:r>
          </a:p>
          <a:p>
            <a:pPr>
              <a:lnSpc>
                <a:spcPct val="120000"/>
              </a:lnSpc>
            </a:pPr>
            <a:r>
              <a:rPr lang="en-US" sz="2400" dirty="0" smtClean="0">
                <a:solidFill>
                  <a:srgbClr val="7F7F7F"/>
                </a:solidFill>
                <a:latin typeface="Franklin Gothic Book"/>
                <a:cs typeface="Franklin Gothic Book"/>
              </a:rPr>
              <a:t>CONCEPTS</a:t>
            </a:r>
          </a:p>
          <a:p>
            <a:pPr>
              <a:lnSpc>
                <a:spcPct val="120000"/>
              </a:lnSpc>
            </a:pPr>
            <a:r>
              <a:rPr lang="en-US" sz="2400" dirty="0" smtClean="0">
                <a:solidFill>
                  <a:srgbClr val="7F7F7F"/>
                </a:solidFill>
                <a:latin typeface="Franklin Gothic Book"/>
                <a:cs typeface="Franklin Gothic Book"/>
              </a:rPr>
              <a:t>PROTOTYPES</a:t>
            </a:r>
          </a:p>
          <a:p>
            <a:pPr>
              <a:lnSpc>
                <a:spcPct val="120000"/>
              </a:lnSpc>
            </a:pPr>
            <a:r>
              <a:rPr lang="en-US" sz="2400" dirty="0" smtClean="0">
                <a:solidFill>
                  <a:srgbClr val="7F7F7F"/>
                </a:solidFill>
                <a:latin typeface="Franklin Gothic Book"/>
                <a:cs typeface="Franklin Gothic Book"/>
              </a:rPr>
              <a:t>STRATEGIES</a:t>
            </a:r>
          </a:p>
        </p:txBody>
      </p:sp>
      <p:sp>
        <p:nvSpPr>
          <p:cNvPr id="9" name="Rectangle 8"/>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178175" y="0"/>
            <a:ext cx="5943600" cy="2877711"/>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2800" dirty="0" smtClean="0">
                <a:solidFill>
                  <a:srgbClr val="BFBFBF"/>
                </a:solidFill>
                <a:latin typeface="Franklin Gothic Book"/>
                <a:cs typeface="Franklin Gothic Book"/>
              </a:rPr>
              <a:t>Help survival with minimal interaction. </a:t>
            </a:r>
          </a:p>
          <a:p>
            <a:r>
              <a:rPr lang="en-US" sz="3600" dirty="0" smtClean="0">
                <a:solidFill>
                  <a:schemeClr val="bg1"/>
                </a:solidFill>
                <a:latin typeface="Franklin Gothic Medium"/>
                <a:cs typeface="Franklin Gothic Medium"/>
              </a:rPr>
              <a:t>Provide important survival information for “down time”.</a:t>
            </a:r>
          </a:p>
          <a:p>
            <a:endParaRPr lang="en-US" sz="4000" dirty="0" smtClean="0">
              <a:solidFill>
                <a:schemeClr val="bg1"/>
              </a:solidFill>
              <a:latin typeface="Franklin Gothic Medium"/>
              <a:cs typeface="Franklin Gothic Medium"/>
            </a:endParaRPr>
          </a:p>
          <a:p>
            <a:pPr algn="ctr"/>
            <a:endParaRPr lang="en-US" sz="4100" dirty="0">
              <a:solidFill>
                <a:srgbClr val="A6A6A6"/>
              </a:solidFill>
              <a:latin typeface="Franklin Gothic Medium"/>
              <a:cs typeface="Franklin Gothic Medium"/>
            </a:endParaRPr>
          </a:p>
        </p:txBody>
      </p:sp>
    </p:spTree>
    <p:extLst>
      <p:ext uri="{BB962C8B-B14F-4D97-AF65-F5344CB8AC3E}">
        <p14:creationId xmlns:p14="http://schemas.microsoft.com/office/powerpoint/2010/main" xmlns="" val="3404460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8" name="Rectangle 7"/>
          <p:cNvSpPr/>
          <p:nvPr/>
        </p:nvSpPr>
        <p:spPr>
          <a:xfrm>
            <a:off x="152400" y="152400"/>
            <a:ext cx="2636509" cy="3182410"/>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solidFill>
                  <a:srgbClr val="7F7F7F"/>
                </a:solidFill>
                <a:latin typeface="Franklin Gothic Book"/>
                <a:cs typeface="Franklin Gothic Book"/>
              </a:rPr>
              <a:t>PREDISPOSITIONS</a:t>
            </a:r>
          </a:p>
          <a:p>
            <a:pPr>
              <a:lnSpc>
                <a:spcPct val="120000"/>
              </a:lnSpc>
            </a:pPr>
            <a:r>
              <a:rPr lang="en-US" sz="2400" dirty="0" smtClean="0">
                <a:solidFill>
                  <a:srgbClr val="7F7F7F"/>
                </a:solidFill>
                <a:latin typeface="Franklin Gothic Book"/>
                <a:cs typeface="Franklin Gothic Book"/>
              </a:rPr>
              <a:t>RESEARCH</a:t>
            </a:r>
          </a:p>
          <a:p>
            <a:pPr>
              <a:lnSpc>
                <a:spcPct val="120000"/>
              </a:lnSpc>
            </a:pPr>
            <a:r>
              <a:rPr lang="en-US" sz="2400" dirty="0" smtClean="0">
                <a:solidFill>
                  <a:srgbClr val="000000"/>
                </a:solidFill>
                <a:latin typeface="Franklin Gothic Medium"/>
                <a:cs typeface="Franklin Gothic Medium"/>
              </a:rPr>
              <a:t>INSIGHTS</a:t>
            </a:r>
          </a:p>
          <a:p>
            <a:pPr>
              <a:lnSpc>
                <a:spcPct val="120000"/>
              </a:lnSpc>
            </a:pPr>
            <a:r>
              <a:rPr lang="en-US" sz="2400" dirty="0" smtClean="0">
                <a:solidFill>
                  <a:srgbClr val="7F7F7F"/>
                </a:solidFill>
                <a:latin typeface="Franklin Gothic Book"/>
                <a:cs typeface="Franklin Gothic Book"/>
              </a:rPr>
              <a:t>CONCEPTS</a:t>
            </a:r>
          </a:p>
          <a:p>
            <a:pPr>
              <a:lnSpc>
                <a:spcPct val="120000"/>
              </a:lnSpc>
            </a:pPr>
            <a:r>
              <a:rPr lang="en-US" sz="2400" dirty="0" smtClean="0">
                <a:solidFill>
                  <a:srgbClr val="7F7F7F"/>
                </a:solidFill>
                <a:latin typeface="Franklin Gothic Book"/>
                <a:cs typeface="Franklin Gothic Book"/>
              </a:rPr>
              <a:t>PROTOTYPES</a:t>
            </a:r>
          </a:p>
          <a:p>
            <a:pPr>
              <a:lnSpc>
                <a:spcPct val="120000"/>
              </a:lnSpc>
            </a:pPr>
            <a:r>
              <a:rPr lang="en-US" sz="2400" dirty="0" smtClean="0">
                <a:solidFill>
                  <a:srgbClr val="7F7F7F"/>
                </a:solidFill>
                <a:latin typeface="Franklin Gothic Book"/>
                <a:cs typeface="Franklin Gothic Book"/>
              </a:rPr>
              <a:t>STRATEGIES</a:t>
            </a:r>
          </a:p>
        </p:txBody>
      </p:sp>
      <p:sp>
        <p:nvSpPr>
          <p:cNvPr id="9" name="Rectangle 8"/>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178175" y="0"/>
            <a:ext cx="5943600" cy="373948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2800" dirty="0" smtClean="0">
                <a:solidFill>
                  <a:srgbClr val="BFBFBF"/>
                </a:solidFill>
                <a:latin typeface="Franklin Gothic Book"/>
                <a:cs typeface="Franklin Gothic Book"/>
              </a:rPr>
              <a:t>Help survival with minimal interaction. </a:t>
            </a:r>
          </a:p>
          <a:p>
            <a:r>
              <a:rPr lang="en-US" sz="2800" dirty="0" smtClean="0">
                <a:solidFill>
                  <a:srgbClr val="BFBFBF"/>
                </a:solidFill>
                <a:latin typeface="Franklin Gothic Book"/>
                <a:cs typeface="Franklin Gothic Book"/>
              </a:rPr>
              <a:t>Provide important survival information for “down time”.</a:t>
            </a:r>
          </a:p>
          <a:p>
            <a:r>
              <a:rPr lang="en-US" sz="3600" dirty="0" smtClean="0">
                <a:solidFill>
                  <a:schemeClr val="bg1"/>
                </a:solidFill>
                <a:latin typeface="Franklin Gothic Medium"/>
                <a:cs typeface="Franklin Gothic Medium"/>
              </a:rPr>
              <a:t>Continue functionality with no GPS signal. </a:t>
            </a:r>
          </a:p>
          <a:p>
            <a:endParaRPr lang="en-US" sz="4000" dirty="0" smtClean="0">
              <a:solidFill>
                <a:schemeClr val="bg1"/>
              </a:solidFill>
              <a:latin typeface="Franklin Gothic Medium"/>
              <a:cs typeface="Franklin Gothic Medium"/>
            </a:endParaRPr>
          </a:p>
          <a:p>
            <a:pPr algn="ctr"/>
            <a:endParaRPr lang="en-US" sz="4100" dirty="0">
              <a:solidFill>
                <a:srgbClr val="A6A6A6"/>
              </a:solidFill>
              <a:latin typeface="Franklin Gothic Medium"/>
              <a:cs typeface="Franklin Gothic Medium"/>
            </a:endParaRPr>
          </a:p>
        </p:txBody>
      </p:sp>
    </p:spTree>
    <p:extLst>
      <p:ext uri="{BB962C8B-B14F-4D97-AF65-F5344CB8AC3E}">
        <p14:creationId xmlns:p14="http://schemas.microsoft.com/office/powerpoint/2010/main" xmlns="" val="1545954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8" name="Rectangle 7"/>
          <p:cNvSpPr/>
          <p:nvPr/>
        </p:nvSpPr>
        <p:spPr>
          <a:xfrm>
            <a:off x="152400" y="152400"/>
            <a:ext cx="2636509" cy="3182410"/>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solidFill>
                  <a:srgbClr val="7F7F7F"/>
                </a:solidFill>
                <a:latin typeface="Franklin Gothic Book"/>
                <a:cs typeface="Franklin Gothic Book"/>
              </a:rPr>
              <a:t>PREDISPOSITIONS</a:t>
            </a:r>
          </a:p>
          <a:p>
            <a:pPr>
              <a:lnSpc>
                <a:spcPct val="120000"/>
              </a:lnSpc>
            </a:pPr>
            <a:r>
              <a:rPr lang="en-US" sz="2400" dirty="0" smtClean="0">
                <a:solidFill>
                  <a:srgbClr val="7F7F7F"/>
                </a:solidFill>
                <a:latin typeface="Franklin Gothic Book"/>
                <a:cs typeface="Franklin Gothic Book"/>
              </a:rPr>
              <a:t>RESEARCH</a:t>
            </a:r>
          </a:p>
          <a:p>
            <a:pPr>
              <a:lnSpc>
                <a:spcPct val="120000"/>
              </a:lnSpc>
            </a:pPr>
            <a:r>
              <a:rPr lang="en-US" sz="2400" dirty="0" smtClean="0">
                <a:solidFill>
                  <a:srgbClr val="7F7F7F"/>
                </a:solidFill>
                <a:latin typeface="Franklin Gothic Book"/>
                <a:cs typeface="Franklin Gothic Book"/>
              </a:rPr>
              <a:t>INSIGHTS</a:t>
            </a:r>
          </a:p>
          <a:p>
            <a:pPr>
              <a:lnSpc>
                <a:spcPct val="120000"/>
              </a:lnSpc>
            </a:pPr>
            <a:r>
              <a:rPr lang="en-US" sz="2400" dirty="0" smtClean="0">
                <a:solidFill>
                  <a:srgbClr val="000000"/>
                </a:solidFill>
                <a:latin typeface="Franklin Gothic Medium"/>
                <a:cs typeface="Franklin Gothic Medium"/>
              </a:rPr>
              <a:t>CONCEPTS</a:t>
            </a:r>
          </a:p>
          <a:p>
            <a:pPr>
              <a:lnSpc>
                <a:spcPct val="120000"/>
              </a:lnSpc>
            </a:pPr>
            <a:r>
              <a:rPr lang="en-US" sz="2400" dirty="0" smtClean="0">
                <a:solidFill>
                  <a:srgbClr val="7F7F7F"/>
                </a:solidFill>
                <a:latin typeface="Franklin Gothic Book"/>
                <a:cs typeface="Franklin Gothic Book"/>
              </a:rPr>
              <a:t>PROTOTYPES</a:t>
            </a:r>
          </a:p>
          <a:p>
            <a:pPr>
              <a:lnSpc>
                <a:spcPct val="120000"/>
              </a:lnSpc>
            </a:pPr>
            <a:r>
              <a:rPr lang="en-US" sz="2400" dirty="0" smtClean="0">
                <a:solidFill>
                  <a:srgbClr val="7F7F7F"/>
                </a:solidFill>
                <a:latin typeface="Franklin Gothic Book"/>
                <a:cs typeface="Franklin Gothic Book"/>
              </a:rPr>
              <a:t>STRATEGIES</a:t>
            </a:r>
          </a:p>
        </p:txBody>
      </p:sp>
      <p:sp>
        <p:nvSpPr>
          <p:cNvPr id="9" name="Rectangle 8"/>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email"/>
          <a:stretch>
            <a:fillRect/>
          </a:stretch>
        </p:blipFill>
        <p:spPr>
          <a:xfrm>
            <a:off x="3505200" y="838200"/>
            <a:ext cx="5334000" cy="3935462"/>
          </a:xfrm>
          <a:prstGeom prst="rect">
            <a:avLst/>
          </a:prstGeom>
        </p:spPr>
      </p:pic>
    </p:spTree>
    <p:extLst>
      <p:ext uri="{BB962C8B-B14F-4D97-AF65-F5344CB8AC3E}">
        <p14:creationId xmlns:p14="http://schemas.microsoft.com/office/powerpoint/2010/main" xmlns="" val="3218523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8" name="Rectangle 7"/>
          <p:cNvSpPr/>
          <p:nvPr/>
        </p:nvSpPr>
        <p:spPr>
          <a:xfrm>
            <a:off x="152400" y="152400"/>
            <a:ext cx="2636509" cy="3182410"/>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solidFill>
                  <a:srgbClr val="7F7F7F"/>
                </a:solidFill>
                <a:latin typeface="Franklin Gothic Book"/>
                <a:cs typeface="Franklin Gothic Book"/>
              </a:rPr>
              <a:t>PREDISPOSITIONS</a:t>
            </a:r>
          </a:p>
          <a:p>
            <a:pPr>
              <a:lnSpc>
                <a:spcPct val="120000"/>
              </a:lnSpc>
            </a:pPr>
            <a:r>
              <a:rPr lang="en-US" sz="2400" dirty="0" smtClean="0">
                <a:solidFill>
                  <a:srgbClr val="7F7F7F"/>
                </a:solidFill>
                <a:latin typeface="Franklin Gothic Book"/>
                <a:cs typeface="Franklin Gothic Book"/>
              </a:rPr>
              <a:t>RESEARCH</a:t>
            </a:r>
          </a:p>
          <a:p>
            <a:pPr>
              <a:lnSpc>
                <a:spcPct val="120000"/>
              </a:lnSpc>
            </a:pPr>
            <a:r>
              <a:rPr lang="en-US" sz="2400" dirty="0" smtClean="0">
                <a:solidFill>
                  <a:srgbClr val="7F7F7F"/>
                </a:solidFill>
                <a:latin typeface="Franklin Gothic Book"/>
                <a:cs typeface="Franklin Gothic Book"/>
              </a:rPr>
              <a:t>INSIGHTS</a:t>
            </a:r>
          </a:p>
          <a:p>
            <a:pPr>
              <a:lnSpc>
                <a:spcPct val="120000"/>
              </a:lnSpc>
            </a:pPr>
            <a:r>
              <a:rPr lang="en-US" sz="2400" dirty="0" smtClean="0">
                <a:solidFill>
                  <a:srgbClr val="000000"/>
                </a:solidFill>
                <a:latin typeface="Franklin Gothic Medium"/>
                <a:cs typeface="Franklin Gothic Medium"/>
              </a:rPr>
              <a:t>CONCEPTS</a:t>
            </a:r>
          </a:p>
          <a:p>
            <a:pPr>
              <a:lnSpc>
                <a:spcPct val="120000"/>
              </a:lnSpc>
            </a:pPr>
            <a:r>
              <a:rPr lang="en-US" sz="2400" dirty="0" smtClean="0">
                <a:solidFill>
                  <a:srgbClr val="7F7F7F"/>
                </a:solidFill>
                <a:latin typeface="Franklin Gothic Book"/>
                <a:cs typeface="Franklin Gothic Book"/>
              </a:rPr>
              <a:t>PROTOTYPES</a:t>
            </a:r>
          </a:p>
          <a:p>
            <a:pPr>
              <a:lnSpc>
                <a:spcPct val="120000"/>
              </a:lnSpc>
            </a:pPr>
            <a:r>
              <a:rPr lang="en-US" sz="2400" dirty="0" smtClean="0">
                <a:solidFill>
                  <a:srgbClr val="7F7F7F"/>
                </a:solidFill>
                <a:latin typeface="Franklin Gothic Book"/>
                <a:cs typeface="Franklin Gothic Book"/>
              </a:rPr>
              <a:t>STRATEGIES</a:t>
            </a:r>
          </a:p>
        </p:txBody>
      </p:sp>
      <p:sp>
        <p:nvSpPr>
          <p:cNvPr id="9" name="Rectangle 8"/>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email"/>
          <a:stretch>
            <a:fillRect/>
          </a:stretch>
        </p:blipFill>
        <p:spPr>
          <a:xfrm>
            <a:off x="3505200" y="838200"/>
            <a:ext cx="5257800" cy="3609454"/>
          </a:xfrm>
          <a:prstGeom prst="rect">
            <a:avLst/>
          </a:prstGeom>
        </p:spPr>
      </p:pic>
    </p:spTree>
    <p:extLst>
      <p:ext uri="{BB962C8B-B14F-4D97-AF65-F5344CB8AC3E}">
        <p14:creationId xmlns:p14="http://schemas.microsoft.com/office/powerpoint/2010/main" xmlns="" val="1312306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8" name="Rectangle 7"/>
          <p:cNvSpPr/>
          <p:nvPr/>
        </p:nvSpPr>
        <p:spPr>
          <a:xfrm>
            <a:off x="152400" y="152400"/>
            <a:ext cx="2636509" cy="3182410"/>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solidFill>
                  <a:srgbClr val="7F7F7F"/>
                </a:solidFill>
                <a:latin typeface="Franklin Gothic Book"/>
                <a:cs typeface="Franklin Gothic Book"/>
              </a:rPr>
              <a:t>PREDISPOSITIONS</a:t>
            </a:r>
          </a:p>
          <a:p>
            <a:pPr>
              <a:lnSpc>
                <a:spcPct val="120000"/>
              </a:lnSpc>
            </a:pPr>
            <a:r>
              <a:rPr lang="en-US" sz="2400" dirty="0" smtClean="0">
                <a:solidFill>
                  <a:srgbClr val="7F7F7F"/>
                </a:solidFill>
                <a:latin typeface="Franklin Gothic Book"/>
                <a:cs typeface="Franklin Gothic Book"/>
              </a:rPr>
              <a:t>RESEARCH</a:t>
            </a:r>
          </a:p>
          <a:p>
            <a:pPr>
              <a:lnSpc>
                <a:spcPct val="120000"/>
              </a:lnSpc>
            </a:pPr>
            <a:r>
              <a:rPr lang="en-US" sz="2400" dirty="0" smtClean="0">
                <a:solidFill>
                  <a:srgbClr val="7F7F7F"/>
                </a:solidFill>
                <a:latin typeface="Franklin Gothic Book"/>
                <a:cs typeface="Franklin Gothic Book"/>
              </a:rPr>
              <a:t>INSIGHTS</a:t>
            </a:r>
          </a:p>
          <a:p>
            <a:pPr>
              <a:lnSpc>
                <a:spcPct val="120000"/>
              </a:lnSpc>
            </a:pPr>
            <a:r>
              <a:rPr lang="en-US" sz="2400" dirty="0" smtClean="0">
                <a:solidFill>
                  <a:srgbClr val="000000"/>
                </a:solidFill>
                <a:latin typeface="Franklin Gothic Medium"/>
                <a:cs typeface="Franklin Gothic Medium"/>
              </a:rPr>
              <a:t>CONCEPTS</a:t>
            </a:r>
          </a:p>
          <a:p>
            <a:pPr>
              <a:lnSpc>
                <a:spcPct val="120000"/>
              </a:lnSpc>
            </a:pPr>
            <a:r>
              <a:rPr lang="en-US" sz="2400" dirty="0" smtClean="0">
                <a:solidFill>
                  <a:srgbClr val="7F7F7F"/>
                </a:solidFill>
                <a:latin typeface="Franklin Gothic Book"/>
                <a:cs typeface="Franklin Gothic Book"/>
              </a:rPr>
              <a:t>PROTOTYPES</a:t>
            </a:r>
          </a:p>
          <a:p>
            <a:pPr>
              <a:lnSpc>
                <a:spcPct val="120000"/>
              </a:lnSpc>
            </a:pPr>
            <a:r>
              <a:rPr lang="en-US" sz="2400" dirty="0" smtClean="0">
                <a:solidFill>
                  <a:srgbClr val="7F7F7F"/>
                </a:solidFill>
                <a:latin typeface="Franklin Gothic Book"/>
                <a:cs typeface="Franklin Gothic Book"/>
              </a:rPr>
              <a:t>STRATEGIES</a:t>
            </a:r>
          </a:p>
        </p:txBody>
      </p:sp>
      <p:sp>
        <p:nvSpPr>
          <p:cNvPr id="9" name="Rectangle 8"/>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cstate="email"/>
          <a:srcRect/>
          <a:stretch/>
        </p:blipFill>
        <p:spPr>
          <a:xfrm>
            <a:off x="4114800" y="838200"/>
            <a:ext cx="4228902" cy="4461933"/>
          </a:xfrm>
          <a:prstGeom prst="rect">
            <a:avLst/>
          </a:prstGeom>
        </p:spPr>
      </p:pic>
    </p:spTree>
    <p:extLst>
      <p:ext uri="{BB962C8B-B14F-4D97-AF65-F5344CB8AC3E}">
        <p14:creationId xmlns:p14="http://schemas.microsoft.com/office/powerpoint/2010/main" xmlns="" val="399109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8" name="Rectangle 7"/>
          <p:cNvSpPr/>
          <p:nvPr/>
        </p:nvSpPr>
        <p:spPr>
          <a:xfrm>
            <a:off x="152400" y="152400"/>
            <a:ext cx="2636509" cy="3182410"/>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solidFill>
                  <a:srgbClr val="7F7F7F"/>
                </a:solidFill>
                <a:latin typeface="Franklin Gothic Book"/>
                <a:cs typeface="Franklin Gothic Book"/>
              </a:rPr>
              <a:t>PREDISPOSITIONS</a:t>
            </a:r>
          </a:p>
          <a:p>
            <a:pPr>
              <a:lnSpc>
                <a:spcPct val="120000"/>
              </a:lnSpc>
            </a:pPr>
            <a:r>
              <a:rPr lang="en-US" sz="2400" dirty="0" smtClean="0">
                <a:solidFill>
                  <a:srgbClr val="7F7F7F"/>
                </a:solidFill>
                <a:latin typeface="Franklin Gothic Book"/>
                <a:cs typeface="Franklin Gothic Book"/>
              </a:rPr>
              <a:t>RESEARCH</a:t>
            </a:r>
          </a:p>
          <a:p>
            <a:pPr>
              <a:lnSpc>
                <a:spcPct val="120000"/>
              </a:lnSpc>
            </a:pPr>
            <a:r>
              <a:rPr lang="en-US" sz="2400" dirty="0" smtClean="0">
                <a:solidFill>
                  <a:srgbClr val="7F7F7F"/>
                </a:solidFill>
                <a:latin typeface="Franklin Gothic Book"/>
                <a:cs typeface="Franklin Gothic Book"/>
              </a:rPr>
              <a:t>INSIGHTS</a:t>
            </a:r>
          </a:p>
          <a:p>
            <a:pPr>
              <a:lnSpc>
                <a:spcPct val="120000"/>
              </a:lnSpc>
            </a:pPr>
            <a:r>
              <a:rPr lang="en-US" sz="2400" dirty="0" smtClean="0">
                <a:solidFill>
                  <a:srgbClr val="000000"/>
                </a:solidFill>
                <a:latin typeface="Franklin Gothic Medium"/>
                <a:cs typeface="Franklin Gothic Medium"/>
              </a:rPr>
              <a:t>CONCEPTS</a:t>
            </a:r>
          </a:p>
          <a:p>
            <a:pPr>
              <a:lnSpc>
                <a:spcPct val="120000"/>
              </a:lnSpc>
            </a:pPr>
            <a:r>
              <a:rPr lang="en-US" sz="2400" dirty="0" smtClean="0">
                <a:solidFill>
                  <a:srgbClr val="7F7F7F"/>
                </a:solidFill>
                <a:latin typeface="Franklin Gothic Book"/>
                <a:cs typeface="Franklin Gothic Book"/>
              </a:rPr>
              <a:t>PROTOTYPES</a:t>
            </a:r>
          </a:p>
          <a:p>
            <a:pPr>
              <a:lnSpc>
                <a:spcPct val="120000"/>
              </a:lnSpc>
            </a:pPr>
            <a:r>
              <a:rPr lang="en-US" sz="2400" dirty="0" smtClean="0">
                <a:solidFill>
                  <a:srgbClr val="7F7F7F"/>
                </a:solidFill>
                <a:latin typeface="Franklin Gothic Book"/>
                <a:cs typeface="Franklin Gothic Book"/>
              </a:rPr>
              <a:t>STRATEGIES</a:t>
            </a:r>
          </a:p>
        </p:txBody>
      </p:sp>
      <p:sp>
        <p:nvSpPr>
          <p:cNvPr id="9" name="Rectangle 8"/>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email"/>
          <a:stretch>
            <a:fillRect/>
          </a:stretch>
        </p:blipFill>
        <p:spPr>
          <a:xfrm>
            <a:off x="3429000" y="838200"/>
            <a:ext cx="5363568" cy="3632200"/>
          </a:xfrm>
          <a:prstGeom prst="rect">
            <a:avLst/>
          </a:prstGeom>
        </p:spPr>
      </p:pic>
    </p:spTree>
    <p:extLst>
      <p:ext uri="{BB962C8B-B14F-4D97-AF65-F5344CB8AC3E}">
        <p14:creationId xmlns:p14="http://schemas.microsoft.com/office/powerpoint/2010/main" xmlns="" val="3096453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8" name="Rectangle 7"/>
          <p:cNvSpPr/>
          <p:nvPr/>
        </p:nvSpPr>
        <p:spPr>
          <a:xfrm>
            <a:off x="152400" y="152400"/>
            <a:ext cx="2636509" cy="3182410"/>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solidFill>
                  <a:srgbClr val="7F7F7F"/>
                </a:solidFill>
                <a:latin typeface="Franklin Gothic Book"/>
                <a:cs typeface="Franklin Gothic Book"/>
              </a:rPr>
              <a:t>PREDISPOSITIONS</a:t>
            </a:r>
          </a:p>
          <a:p>
            <a:pPr>
              <a:lnSpc>
                <a:spcPct val="120000"/>
              </a:lnSpc>
            </a:pPr>
            <a:r>
              <a:rPr lang="en-US" sz="2400" dirty="0" smtClean="0">
                <a:solidFill>
                  <a:srgbClr val="7F7F7F"/>
                </a:solidFill>
                <a:latin typeface="Franklin Gothic Book"/>
                <a:cs typeface="Franklin Gothic Book"/>
              </a:rPr>
              <a:t>RESEARCH</a:t>
            </a:r>
          </a:p>
          <a:p>
            <a:pPr>
              <a:lnSpc>
                <a:spcPct val="120000"/>
              </a:lnSpc>
            </a:pPr>
            <a:r>
              <a:rPr lang="en-US" sz="2400" dirty="0" smtClean="0">
                <a:solidFill>
                  <a:srgbClr val="7F7F7F"/>
                </a:solidFill>
                <a:latin typeface="Franklin Gothic Book"/>
                <a:cs typeface="Franklin Gothic Book"/>
              </a:rPr>
              <a:t>INSIGHTS</a:t>
            </a:r>
          </a:p>
          <a:p>
            <a:pPr>
              <a:lnSpc>
                <a:spcPct val="120000"/>
              </a:lnSpc>
            </a:pPr>
            <a:r>
              <a:rPr lang="en-US" sz="2400" dirty="0" smtClean="0">
                <a:solidFill>
                  <a:srgbClr val="000000"/>
                </a:solidFill>
                <a:latin typeface="Franklin Gothic Medium"/>
                <a:cs typeface="Franklin Gothic Medium"/>
              </a:rPr>
              <a:t>CONCEPTS</a:t>
            </a:r>
          </a:p>
          <a:p>
            <a:pPr>
              <a:lnSpc>
                <a:spcPct val="120000"/>
              </a:lnSpc>
            </a:pPr>
            <a:r>
              <a:rPr lang="en-US" sz="2400" dirty="0" smtClean="0">
                <a:solidFill>
                  <a:srgbClr val="7F7F7F"/>
                </a:solidFill>
                <a:latin typeface="Franklin Gothic Book"/>
                <a:cs typeface="Franklin Gothic Book"/>
              </a:rPr>
              <a:t>PROTOTYPES</a:t>
            </a:r>
          </a:p>
          <a:p>
            <a:pPr>
              <a:lnSpc>
                <a:spcPct val="120000"/>
              </a:lnSpc>
            </a:pPr>
            <a:r>
              <a:rPr lang="en-US" sz="2400" dirty="0" smtClean="0">
                <a:solidFill>
                  <a:srgbClr val="7F7F7F"/>
                </a:solidFill>
                <a:latin typeface="Franklin Gothic Book"/>
                <a:cs typeface="Franklin Gothic Book"/>
              </a:rPr>
              <a:t>STRATEGIES</a:t>
            </a:r>
          </a:p>
        </p:txBody>
      </p:sp>
      <p:sp>
        <p:nvSpPr>
          <p:cNvPr id="9" name="Rectangle 8"/>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200400" y="914400"/>
            <a:ext cx="5943600" cy="3308598"/>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4800" dirty="0" err="1" smtClean="0">
                <a:solidFill>
                  <a:schemeClr val="bg1"/>
                </a:solidFill>
                <a:latin typeface="Franklin Gothic Medium"/>
                <a:cs typeface="Franklin Gothic Medium"/>
              </a:rPr>
              <a:t>iSurvive</a:t>
            </a:r>
            <a:endParaRPr lang="en-US" sz="4800" dirty="0" smtClean="0">
              <a:solidFill>
                <a:schemeClr val="bg1"/>
              </a:solidFill>
              <a:latin typeface="Franklin Gothic Medium"/>
              <a:cs typeface="Franklin Gothic Medium"/>
            </a:endParaRPr>
          </a:p>
          <a:p>
            <a:r>
              <a:rPr lang="en-US" sz="3600" dirty="0" smtClean="0">
                <a:solidFill>
                  <a:srgbClr val="BFBFBF"/>
                </a:solidFill>
                <a:latin typeface="Franklin Gothic Book"/>
                <a:cs typeface="Franklin Gothic Book"/>
              </a:rPr>
              <a:t>The ultimate post-apocalypse buddy system. </a:t>
            </a:r>
            <a:endParaRPr lang="en-US" sz="3600" dirty="0" smtClean="0">
              <a:solidFill>
                <a:schemeClr val="bg1"/>
              </a:solidFill>
              <a:latin typeface="Franklin Gothic Medium"/>
              <a:cs typeface="Franklin Gothic Medium"/>
            </a:endParaRPr>
          </a:p>
          <a:p>
            <a:endParaRPr lang="en-US" sz="4000" dirty="0" smtClean="0">
              <a:solidFill>
                <a:schemeClr val="bg1"/>
              </a:solidFill>
              <a:latin typeface="Franklin Gothic Medium"/>
              <a:cs typeface="Franklin Gothic Medium"/>
            </a:endParaRPr>
          </a:p>
          <a:p>
            <a:pPr algn="ctr"/>
            <a:endParaRPr lang="en-US" sz="4100" dirty="0">
              <a:solidFill>
                <a:srgbClr val="A6A6A6"/>
              </a:solidFill>
              <a:latin typeface="Franklin Gothic Medium"/>
              <a:cs typeface="Franklin Gothic Medium"/>
            </a:endParaRPr>
          </a:p>
        </p:txBody>
      </p:sp>
    </p:spTree>
    <p:extLst>
      <p:ext uri="{BB962C8B-B14F-4D97-AF65-F5344CB8AC3E}">
        <p14:creationId xmlns:p14="http://schemas.microsoft.com/office/powerpoint/2010/main" xmlns="" val="1405864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8" name="Rectangle 7"/>
          <p:cNvSpPr/>
          <p:nvPr/>
        </p:nvSpPr>
        <p:spPr>
          <a:xfrm>
            <a:off x="152400" y="152400"/>
            <a:ext cx="2636509" cy="3182410"/>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solidFill>
                  <a:srgbClr val="7F7F7F"/>
                </a:solidFill>
                <a:latin typeface="Franklin Gothic Book"/>
                <a:cs typeface="Franklin Gothic Book"/>
              </a:rPr>
              <a:t>PREDISPOSITIONS</a:t>
            </a:r>
          </a:p>
          <a:p>
            <a:pPr>
              <a:lnSpc>
                <a:spcPct val="120000"/>
              </a:lnSpc>
            </a:pPr>
            <a:r>
              <a:rPr lang="en-US" sz="2400" dirty="0" smtClean="0">
                <a:solidFill>
                  <a:srgbClr val="7F7F7F"/>
                </a:solidFill>
                <a:latin typeface="Franklin Gothic Book"/>
                <a:cs typeface="Franklin Gothic Book"/>
              </a:rPr>
              <a:t>RESEARCH</a:t>
            </a:r>
          </a:p>
          <a:p>
            <a:pPr>
              <a:lnSpc>
                <a:spcPct val="120000"/>
              </a:lnSpc>
            </a:pPr>
            <a:r>
              <a:rPr lang="en-US" sz="2400" dirty="0" smtClean="0">
                <a:solidFill>
                  <a:srgbClr val="7F7F7F"/>
                </a:solidFill>
                <a:latin typeface="Franklin Gothic Book"/>
                <a:cs typeface="Franklin Gothic Book"/>
              </a:rPr>
              <a:t>INSIGHTS</a:t>
            </a:r>
          </a:p>
          <a:p>
            <a:pPr>
              <a:lnSpc>
                <a:spcPct val="120000"/>
              </a:lnSpc>
            </a:pPr>
            <a:r>
              <a:rPr lang="en-US" sz="2400" dirty="0" smtClean="0">
                <a:solidFill>
                  <a:srgbClr val="7F7F7F"/>
                </a:solidFill>
                <a:latin typeface="Franklin Gothic Book"/>
                <a:cs typeface="Franklin Gothic Book"/>
              </a:rPr>
              <a:t>CONCEPTS</a:t>
            </a:r>
          </a:p>
          <a:p>
            <a:pPr>
              <a:lnSpc>
                <a:spcPct val="120000"/>
              </a:lnSpc>
            </a:pPr>
            <a:r>
              <a:rPr lang="en-US" sz="2400" dirty="0" smtClean="0">
                <a:solidFill>
                  <a:srgbClr val="000000"/>
                </a:solidFill>
                <a:latin typeface="Franklin Gothic Medium"/>
                <a:cs typeface="Franklin Gothic Medium"/>
              </a:rPr>
              <a:t>PROTOTYPES</a:t>
            </a:r>
          </a:p>
          <a:p>
            <a:pPr>
              <a:lnSpc>
                <a:spcPct val="120000"/>
              </a:lnSpc>
            </a:pPr>
            <a:r>
              <a:rPr lang="en-US" sz="2400" dirty="0" smtClean="0">
                <a:solidFill>
                  <a:srgbClr val="7F7F7F"/>
                </a:solidFill>
                <a:latin typeface="Franklin Gothic Book"/>
                <a:cs typeface="Franklin Gothic Book"/>
              </a:rPr>
              <a:t>STRATEGIES</a:t>
            </a:r>
          </a:p>
        </p:txBody>
      </p:sp>
      <p:sp>
        <p:nvSpPr>
          <p:cNvPr id="9" name="Rectangle 8"/>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114800" y="228600"/>
            <a:ext cx="3947546" cy="579851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4240074" y="448530"/>
            <a:ext cx="3672135" cy="523220"/>
          </a:xfrm>
          <a:prstGeom prst="rect">
            <a:avLst/>
          </a:prstGeom>
          <a:noFill/>
        </p:spPr>
        <p:txBody>
          <a:bodyPr wrap="square" rtlCol="0">
            <a:spAutoFit/>
          </a:bodyPr>
          <a:lstStyle/>
          <a:p>
            <a:pPr algn="ctr"/>
            <a:r>
              <a:rPr lang="en-US" sz="2800" b="1" dirty="0" smtClean="0">
                <a:latin typeface="Helvetica"/>
                <a:cs typeface="Helvetica"/>
              </a:rPr>
              <a:t>Are you a human? </a:t>
            </a:r>
            <a:endParaRPr lang="en-US" sz="2800" b="1" dirty="0">
              <a:latin typeface="Helvetica"/>
              <a:cs typeface="Helvetica"/>
            </a:endParaRPr>
          </a:p>
        </p:txBody>
      </p:sp>
      <p:cxnSp>
        <p:nvCxnSpPr>
          <p:cNvPr id="11" name="Straight Connector 10"/>
          <p:cNvCxnSpPr/>
          <p:nvPr/>
        </p:nvCxnSpPr>
        <p:spPr>
          <a:xfrm>
            <a:off x="5020399" y="2850544"/>
            <a:ext cx="872133" cy="810874"/>
          </a:xfrm>
          <a:prstGeom prst="line">
            <a:avLst/>
          </a:prstGeom>
          <a:ln w="635000" cap="rnd" cmpd="sng"/>
          <a:effectLst/>
        </p:spPr>
        <p:style>
          <a:lnRef idx="2">
            <a:schemeClr val="accent3"/>
          </a:lnRef>
          <a:fillRef idx="0">
            <a:schemeClr val="accent3"/>
          </a:fillRef>
          <a:effectRef idx="1">
            <a:schemeClr val="accent3"/>
          </a:effectRef>
          <a:fontRef idx="minor">
            <a:schemeClr val="tx1"/>
          </a:fontRef>
        </p:style>
      </p:cxnSp>
      <p:cxnSp>
        <p:nvCxnSpPr>
          <p:cNvPr id="12" name="Straight Connector 11"/>
          <p:cNvCxnSpPr/>
          <p:nvPr/>
        </p:nvCxnSpPr>
        <p:spPr>
          <a:xfrm flipH="1">
            <a:off x="5892532" y="1520082"/>
            <a:ext cx="1216395" cy="2141336"/>
          </a:xfrm>
          <a:prstGeom prst="line">
            <a:avLst/>
          </a:prstGeom>
          <a:ln w="635000" cap="rnd" cmpd="sng"/>
          <a:effectLst/>
        </p:spPr>
        <p:style>
          <a:lnRef idx="2">
            <a:schemeClr val="accent3"/>
          </a:lnRef>
          <a:fillRef idx="0">
            <a:schemeClr val="accent3"/>
          </a:fillRef>
          <a:effectRef idx="1">
            <a:schemeClr val="accent3"/>
          </a:effectRef>
          <a:fontRef idx="minor">
            <a:schemeClr val="tx1"/>
          </a:fontRef>
        </p:style>
      </p:cxnSp>
      <p:sp>
        <p:nvSpPr>
          <p:cNvPr id="13" name="Oval 12">
            <a:hlinkClick r:id="rId4" action="ppaction://hlinksldjump"/>
          </p:cNvPr>
          <p:cNvSpPr/>
          <p:nvPr/>
        </p:nvSpPr>
        <p:spPr>
          <a:xfrm>
            <a:off x="4645538" y="2475699"/>
            <a:ext cx="726777" cy="726777"/>
          </a:xfrm>
          <a:prstGeom prst="ellipse">
            <a:avLst/>
          </a:prstGeom>
          <a:gradFill flip="none" rotWithShape="1">
            <a:gsLst>
              <a:gs pos="0">
                <a:schemeClr val="accent1">
                  <a:tint val="100000"/>
                  <a:shade val="100000"/>
                  <a:satMod val="130000"/>
                  <a:alpha val="48000"/>
                </a:schemeClr>
              </a:gs>
              <a:gs pos="100000">
                <a:schemeClr val="accent1">
                  <a:tint val="50000"/>
                  <a:shade val="100000"/>
                  <a:satMod val="350000"/>
                  <a:alpha val="4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ounded Rectangle 13"/>
          <p:cNvSpPr/>
          <p:nvPr/>
        </p:nvSpPr>
        <p:spPr>
          <a:xfrm>
            <a:off x="4240074" y="5099578"/>
            <a:ext cx="3672135" cy="73437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ounded Rectangle 14">
            <a:hlinkClick r:id="rId5" action="ppaction://hlinksldjump"/>
          </p:cNvPr>
          <p:cNvSpPr/>
          <p:nvPr/>
        </p:nvSpPr>
        <p:spPr>
          <a:xfrm>
            <a:off x="4240074" y="5099578"/>
            <a:ext cx="1025137" cy="734376"/>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5265211" y="5223701"/>
            <a:ext cx="2646997"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EMERGENCY</a:t>
            </a:r>
            <a:endParaRPr lang="en-US" sz="2800" b="1" dirty="0">
              <a:solidFill>
                <a:schemeClr val="bg1"/>
              </a:solidFill>
              <a:latin typeface="Helvetica"/>
              <a:cs typeface="Helvetica"/>
            </a:endParaRPr>
          </a:p>
        </p:txBody>
      </p:sp>
      <p:sp>
        <p:nvSpPr>
          <p:cNvPr id="17" name="Right Arrow 16">
            <a:hlinkClick r:id="rId5" action="ppaction://hlinksldjump"/>
          </p:cNvPr>
          <p:cNvSpPr/>
          <p:nvPr/>
        </p:nvSpPr>
        <p:spPr>
          <a:xfrm>
            <a:off x="4469580" y="5271270"/>
            <a:ext cx="612022"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039971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6" name="Rectangle 5"/>
          <p:cNvSpPr/>
          <p:nvPr/>
        </p:nvSpPr>
        <p:spPr>
          <a:xfrm>
            <a:off x="152400" y="152400"/>
            <a:ext cx="2581656" cy="3182410"/>
          </a:xfrm>
          <a:prstGeom prst="rect">
            <a:avLst/>
          </a:prstGeom>
          <a:effectLst/>
        </p:spPr>
        <p:txBody>
          <a:bodyPr wrap="none">
            <a:spAutoFit/>
          </a:bodyPr>
          <a:lstStyle/>
          <a:p>
            <a:pPr>
              <a:lnSpc>
                <a:spcPct val="120000"/>
              </a:lnSpc>
            </a:pPr>
            <a:r>
              <a:rPr lang="en-US" sz="2400" dirty="0" smtClean="0">
                <a:latin typeface="Franklin Gothic Medium"/>
                <a:cs typeface="Franklin Gothic Medium"/>
              </a:rPr>
              <a:t>INTRODUCTION</a:t>
            </a:r>
          </a:p>
          <a:p>
            <a:pPr>
              <a:lnSpc>
                <a:spcPct val="120000"/>
              </a:lnSpc>
            </a:pPr>
            <a:r>
              <a:rPr lang="en-US" sz="2400" dirty="0" smtClean="0">
                <a:solidFill>
                  <a:schemeClr val="tx1">
                    <a:lumMod val="50000"/>
                    <a:lumOff val="50000"/>
                  </a:schemeClr>
                </a:solidFill>
                <a:latin typeface="Franklin Gothic Book"/>
                <a:cs typeface="Franklin Gothic Book"/>
              </a:rPr>
              <a:t>PREDISPOSITIONS</a:t>
            </a:r>
          </a:p>
          <a:p>
            <a:pPr>
              <a:lnSpc>
                <a:spcPct val="120000"/>
              </a:lnSpc>
            </a:pPr>
            <a:r>
              <a:rPr lang="en-US" sz="2400" dirty="0" smtClean="0">
                <a:solidFill>
                  <a:schemeClr val="tx1">
                    <a:lumMod val="50000"/>
                    <a:lumOff val="50000"/>
                  </a:schemeClr>
                </a:solidFill>
                <a:latin typeface="Franklin Gothic Book"/>
                <a:cs typeface="Franklin Gothic Book"/>
              </a:rPr>
              <a:t>RESEARCH</a:t>
            </a:r>
          </a:p>
          <a:p>
            <a:pPr>
              <a:lnSpc>
                <a:spcPct val="120000"/>
              </a:lnSpc>
            </a:pPr>
            <a:r>
              <a:rPr lang="en-US" sz="2400" dirty="0" smtClean="0">
                <a:solidFill>
                  <a:schemeClr val="tx1">
                    <a:lumMod val="50000"/>
                    <a:lumOff val="50000"/>
                  </a:schemeClr>
                </a:solidFill>
                <a:latin typeface="Franklin Gothic Book"/>
                <a:cs typeface="Franklin Gothic Book"/>
              </a:rPr>
              <a:t>INSIGHTS</a:t>
            </a:r>
          </a:p>
          <a:p>
            <a:pPr>
              <a:lnSpc>
                <a:spcPct val="120000"/>
              </a:lnSpc>
            </a:pPr>
            <a:r>
              <a:rPr lang="en-US" sz="2400" dirty="0" smtClean="0">
                <a:solidFill>
                  <a:schemeClr val="tx1">
                    <a:lumMod val="50000"/>
                    <a:lumOff val="50000"/>
                  </a:schemeClr>
                </a:solidFill>
                <a:latin typeface="Franklin Gothic Book"/>
                <a:cs typeface="Franklin Gothic Book"/>
              </a:rPr>
              <a:t>CONCEPTS</a:t>
            </a:r>
          </a:p>
          <a:p>
            <a:pPr>
              <a:lnSpc>
                <a:spcPct val="120000"/>
              </a:lnSpc>
            </a:pPr>
            <a:r>
              <a:rPr lang="en-US" sz="2400" dirty="0" smtClean="0">
                <a:solidFill>
                  <a:schemeClr val="tx1">
                    <a:lumMod val="50000"/>
                    <a:lumOff val="50000"/>
                  </a:schemeClr>
                </a:solidFill>
                <a:latin typeface="Franklin Gothic Book"/>
                <a:cs typeface="Franklin Gothic Book"/>
              </a:rPr>
              <a:t>PROTOTYPES</a:t>
            </a:r>
          </a:p>
          <a:p>
            <a:pPr>
              <a:lnSpc>
                <a:spcPct val="120000"/>
              </a:lnSpc>
            </a:pPr>
            <a:r>
              <a:rPr lang="en-US" sz="2400" dirty="0" smtClean="0">
                <a:solidFill>
                  <a:schemeClr val="tx1">
                    <a:lumMod val="50000"/>
                    <a:lumOff val="50000"/>
                  </a:schemeClr>
                </a:solidFill>
                <a:latin typeface="Franklin Gothic Book"/>
                <a:cs typeface="Franklin Gothic Book"/>
              </a:rPr>
              <a:t>STRATEGIES</a:t>
            </a:r>
          </a:p>
        </p:txBody>
      </p:sp>
      <p:sp>
        <p:nvSpPr>
          <p:cNvPr id="8" name="Rectangle 7"/>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048000" y="609600"/>
            <a:ext cx="6096000" cy="1554272"/>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5400" dirty="0" smtClean="0">
                <a:solidFill>
                  <a:schemeClr val="bg1"/>
                </a:solidFill>
                <a:latin typeface="Franklin Gothic Medium"/>
                <a:cs typeface="Franklin Gothic Medium"/>
              </a:rPr>
              <a:t>The problem</a:t>
            </a:r>
          </a:p>
          <a:p>
            <a:pPr algn="ctr"/>
            <a:endParaRPr lang="en-US" sz="4100" dirty="0">
              <a:solidFill>
                <a:srgbClr val="A6A6A6"/>
              </a:solidFill>
              <a:latin typeface="Franklin Gothic Medium"/>
              <a:cs typeface="Franklin Gothic Medium"/>
            </a:endParaRPr>
          </a:p>
        </p:txBody>
      </p:sp>
    </p:spTree>
    <p:extLst>
      <p:ext uri="{BB962C8B-B14F-4D97-AF65-F5344CB8AC3E}">
        <p14:creationId xmlns:p14="http://schemas.microsoft.com/office/powerpoint/2010/main" xmlns="" val="28611645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40074" y="5099578"/>
            <a:ext cx="3672135" cy="73437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ounded Rectangle 2">
            <a:hlinkClick r:id="rId3" action="ppaction://hlinksldjump"/>
          </p:cNvPr>
          <p:cNvSpPr/>
          <p:nvPr/>
        </p:nvSpPr>
        <p:spPr>
          <a:xfrm>
            <a:off x="4240074" y="5099578"/>
            <a:ext cx="1025137" cy="734376"/>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5265211" y="5223701"/>
            <a:ext cx="2646997"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EMERGENCY</a:t>
            </a:r>
            <a:endParaRPr lang="en-US" sz="2800" b="1" dirty="0">
              <a:solidFill>
                <a:schemeClr val="bg1"/>
              </a:solidFill>
              <a:latin typeface="Helvetica"/>
              <a:cs typeface="Helvetica"/>
            </a:endParaRPr>
          </a:p>
        </p:txBody>
      </p:sp>
      <p:sp>
        <p:nvSpPr>
          <p:cNvPr id="5" name="Right Arrow 4">
            <a:hlinkClick r:id="rId3" action="ppaction://hlinksldjump"/>
          </p:cNvPr>
          <p:cNvSpPr/>
          <p:nvPr/>
        </p:nvSpPr>
        <p:spPr>
          <a:xfrm>
            <a:off x="4469580" y="5271270"/>
            <a:ext cx="612022"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4240074" y="448530"/>
            <a:ext cx="3672135" cy="523220"/>
          </a:xfrm>
          <a:prstGeom prst="rect">
            <a:avLst/>
          </a:prstGeom>
          <a:noFill/>
        </p:spPr>
        <p:txBody>
          <a:bodyPr wrap="square" rtlCol="0">
            <a:spAutoFit/>
          </a:bodyPr>
          <a:lstStyle/>
          <a:p>
            <a:pPr algn="ctr"/>
            <a:r>
              <a:rPr lang="en-US" sz="2800" b="1" dirty="0" smtClean="0">
                <a:latin typeface="Helvetica"/>
                <a:cs typeface="Helvetica"/>
              </a:rPr>
              <a:t>Are you a human? </a:t>
            </a:r>
            <a:endParaRPr lang="en-US" sz="2800" b="1" dirty="0">
              <a:latin typeface="Helvetica"/>
              <a:cs typeface="Helvetica"/>
            </a:endParaRPr>
          </a:p>
        </p:txBody>
      </p:sp>
      <p:cxnSp>
        <p:nvCxnSpPr>
          <p:cNvPr id="7" name="Straight Connector 6"/>
          <p:cNvCxnSpPr/>
          <p:nvPr/>
        </p:nvCxnSpPr>
        <p:spPr>
          <a:xfrm>
            <a:off x="5020399" y="2850544"/>
            <a:ext cx="872133" cy="810874"/>
          </a:xfrm>
          <a:prstGeom prst="line">
            <a:avLst/>
          </a:prstGeom>
          <a:ln w="635000" cap="rnd" cmpd="sng"/>
          <a:effectLst/>
        </p:spPr>
        <p:style>
          <a:lnRef idx="2">
            <a:schemeClr val="accent3"/>
          </a:lnRef>
          <a:fillRef idx="0">
            <a:schemeClr val="accent3"/>
          </a:fillRef>
          <a:effectRef idx="1">
            <a:schemeClr val="accent3"/>
          </a:effectRef>
          <a:fontRef idx="minor">
            <a:schemeClr val="tx1"/>
          </a:fontRef>
        </p:style>
      </p:cxnSp>
      <p:cxnSp>
        <p:nvCxnSpPr>
          <p:cNvPr id="8" name="Straight Connector 7"/>
          <p:cNvCxnSpPr/>
          <p:nvPr/>
        </p:nvCxnSpPr>
        <p:spPr>
          <a:xfrm flipH="1">
            <a:off x="5892532" y="1520082"/>
            <a:ext cx="1216395" cy="2141336"/>
          </a:xfrm>
          <a:prstGeom prst="line">
            <a:avLst/>
          </a:prstGeom>
          <a:ln w="635000" cap="rnd" cmpd="sng"/>
          <a:effectLst/>
        </p:spPr>
        <p:style>
          <a:lnRef idx="2">
            <a:schemeClr val="accent3"/>
          </a:lnRef>
          <a:fillRef idx="0">
            <a:schemeClr val="accent3"/>
          </a:fillRef>
          <a:effectRef idx="1">
            <a:schemeClr val="accent3"/>
          </a:effectRef>
          <a:fontRef idx="minor">
            <a:schemeClr val="tx1"/>
          </a:fontRef>
        </p:style>
      </p:cxnSp>
      <p:sp>
        <p:nvSpPr>
          <p:cNvPr id="9" name="Oval 8">
            <a:hlinkClick r:id="rId4" action="ppaction://hlinksldjump"/>
          </p:cNvPr>
          <p:cNvSpPr/>
          <p:nvPr/>
        </p:nvSpPr>
        <p:spPr>
          <a:xfrm>
            <a:off x="4645538" y="2475699"/>
            <a:ext cx="726777" cy="726777"/>
          </a:xfrm>
          <a:prstGeom prst="ellipse">
            <a:avLst/>
          </a:prstGeom>
          <a:gradFill flip="none" rotWithShape="1">
            <a:gsLst>
              <a:gs pos="0">
                <a:schemeClr val="accent1">
                  <a:tint val="100000"/>
                  <a:shade val="100000"/>
                  <a:satMod val="130000"/>
                  <a:alpha val="48000"/>
                </a:schemeClr>
              </a:gs>
              <a:gs pos="100000">
                <a:schemeClr val="accent1">
                  <a:tint val="50000"/>
                  <a:shade val="100000"/>
                  <a:satMod val="350000"/>
                  <a:alpha val="4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241937394"/>
      </p:ext>
    </p:extLst>
  </p:cSld>
  <p:clrMapOvr>
    <a:masterClrMapping/>
  </p:clrMapOvr>
  <mc:AlternateContent xmlns:mc="http://schemas.openxmlformats.org/markup-compatibility/2006">
    <mc:Choice xmlns:p14="http://schemas.microsoft.com/office/powerpoint/2010/main" xmlns="" Requires="p14">
      <p:transition spd="slow" p14:dur="2000" advClick="0" advTm="2500"/>
    </mc:Choice>
    <mc:Fallback>
      <p:transition spd="slow" advClick="0" advTm="2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1.11111E-6 -5.92593E-6 L 0.09809 0.11851 L 0.23698 -0.20741 " pathEditMode="relative" ptsTypes="AAA">
                                      <p:cBhvr>
                                        <p:cTn id="6"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40074" y="5099578"/>
            <a:ext cx="3672135" cy="73437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ounded Rectangle 2">
            <a:hlinkClick r:id="rId3" action="ppaction://hlinksldjump"/>
          </p:cNvPr>
          <p:cNvSpPr/>
          <p:nvPr/>
        </p:nvSpPr>
        <p:spPr>
          <a:xfrm>
            <a:off x="4240074" y="5099578"/>
            <a:ext cx="1025137" cy="734376"/>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5265211" y="5223701"/>
            <a:ext cx="2646997"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EMERGENCY</a:t>
            </a:r>
            <a:endParaRPr lang="en-US" sz="2800" b="1" dirty="0">
              <a:solidFill>
                <a:schemeClr val="bg1"/>
              </a:solidFill>
              <a:latin typeface="Helvetica"/>
              <a:cs typeface="Helvetica"/>
            </a:endParaRPr>
          </a:p>
        </p:txBody>
      </p:sp>
      <p:sp>
        <p:nvSpPr>
          <p:cNvPr id="5" name="Right Arrow 4">
            <a:hlinkClick r:id="rId3" action="ppaction://hlinksldjump"/>
          </p:cNvPr>
          <p:cNvSpPr/>
          <p:nvPr/>
        </p:nvSpPr>
        <p:spPr>
          <a:xfrm>
            <a:off x="4469580" y="5271270"/>
            <a:ext cx="612022"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ounded Rectangle 12">
            <a:hlinkClick r:id="rId4" action="ppaction://hlinksldjump"/>
          </p:cNvPr>
          <p:cNvSpPr/>
          <p:nvPr/>
        </p:nvSpPr>
        <p:spPr>
          <a:xfrm>
            <a:off x="4267200" y="533400"/>
            <a:ext cx="3672135" cy="855988"/>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ounded Rectangle 13">
            <a:hlinkClick r:id="rId5" action="ppaction://hlinksldjump"/>
          </p:cNvPr>
          <p:cNvSpPr/>
          <p:nvPr/>
        </p:nvSpPr>
        <p:spPr>
          <a:xfrm>
            <a:off x="4267200" y="1609190"/>
            <a:ext cx="3672135" cy="855988"/>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ounded Rectangle 14">
            <a:hlinkClick r:id="rId6" action="ppaction://hlinksldjump"/>
          </p:cNvPr>
          <p:cNvSpPr/>
          <p:nvPr/>
        </p:nvSpPr>
        <p:spPr>
          <a:xfrm>
            <a:off x="4267200" y="2690818"/>
            <a:ext cx="3672135" cy="855988"/>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hlinkClick r:id="rId4" action="ppaction://hlinksldjump"/>
          </p:cNvPr>
          <p:cNvSpPr txBox="1"/>
          <p:nvPr/>
        </p:nvSpPr>
        <p:spPr>
          <a:xfrm>
            <a:off x="3838148" y="496550"/>
            <a:ext cx="2585796" cy="830997"/>
          </a:xfrm>
          <a:prstGeom prst="rect">
            <a:avLst/>
          </a:prstGeom>
          <a:noFill/>
        </p:spPr>
        <p:txBody>
          <a:bodyPr wrap="square" rtlCol="0">
            <a:spAutoFit/>
          </a:bodyPr>
          <a:lstStyle/>
          <a:p>
            <a:pPr algn="ctr"/>
            <a:r>
              <a:rPr lang="en-US" sz="4800" b="1" dirty="0" smtClean="0">
                <a:solidFill>
                  <a:schemeClr val="bg1"/>
                </a:solidFill>
                <a:latin typeface="Helvetica"/>
                <a:cs typeface="Helvetica"/>
              </a:rPr>
              <a:t>Map</a:t>
            </a:r>
            <a:endParaRPr lang="en-US" sz="4800" b="1" dirty="0">
              <a:solidFill>
                <a:schemeClr val="bg1"/>
              </a:solidFill>
              <a:latin typeface="Helvetica"/>
              <a:cs typeface="Helvetica"/>
            </a:endParaRPr>
          </a:p>
        </p:txBody>
      </p:sp>
      <p:sp>
        <p:nvSpPr>
          <p:cNvPr id="17" name="TextBox 16">
            <a:hlinkClick r:id="rId5" action="ppaction://hlinksldjump"/>
          </p:cNvPr>
          <p:cNvSpPr txBox="1"/>
          <p:nvPr/>
        </p:nvSpPr>
        <p:spPr>
          <a:xfrm>
            <a:off x="4419586" y="1577299"/>
            <a:ext cx="2585796" cy="830997"/>
          </a:xfrm>
          <a:prstGeom prst="rect">
            <a:avLst/>
          </a:prstGeom>
          <a:noFill/>
        </p:spPr>
        <p:txBody>
          <a:bodyPr wrap="square" rtlCol="0">
            <a:spAutoFit/>
          </a:bodyPr>
          <a:lstStyle/>
          <a:p>
            <a:r>
              <a:rPr lang="en-US" sz="4800" b="1" dirty="0" smtClean="0">
                <a:solidFill>
                  <a:schemeClr val="bg1"/>
                </a:solidFill>
                <a:latin typeface="Helvetica"/>
                <a:cs typeface="Helvetica"/>
              </a:rPr>
              <a:t>Guide</a:t>
            </a:r>
            <a:endParaRPr lang="en-US" sz="4800" b="1" dirty="0">
              <a:solidFill>
                <a:schemeClr val="bg1"/>
              </a:solidFill>
              <a:latin typeface="Helvetica"/>
              <a:cs typeface="Helvetica"/>
            </a:endParaRPr>
          </a:p>
        </p:txBody>
      </p:sp>
      <p:sp>
        <p:nvSpPr>
          <p:cNvPr id="18" name="Rounded Rectangle 17">
            <a:hlinkClick r:id="rId7" action="ppaction://hlinksldjump"/>
          </p:cNvPr>
          <p:cNvSpPr/>
          <p:nvPr/>
        </p:nvSpPr>
        <p:spPr>
          <a:xfrm>
            <a:off x="4267200" y="3758813"/>
            <a:ext cx="3672135" cy="855988"/>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a:hlinkClick r:id="rId7" action="ppaction://hlinksldjump"/>
          </p:cNvPr>
          <p:cNvSpPr txBox="1"/>
          <p:nvPr/>
        </p:nvSpPr>
        <p:spPr>
          <a:xfrm>
            <a:off x="4419586" y="3758813"/>
            <a:ext cx="3320225" cy="830997"/>
          </a:xfrm>
          <a:prstGeom prst="rect">
            <a:avLst/>
          </a:prstGeom>
          <a:noFill/>
        </p:spPr>
        <p:txBody>
          <a:bodyPr wrap="square" rtlCol="0">
            <a:spAutoFit/>
          </a:bodyPr>
          <a:lstStyle/>
          <a:p>
            <a:r>
              <a:rPr lang="en-US" sz="2400" b="1" dirty="0" smtClean="0">
                <a:solidFill>
                  <a:schemeClr val="bg1"/>
                </a:solidFill>
                <a:latin typeface="Helvetica"/>
                <a:cs typeface="Helvetica"/>
              </a:rPr>
              <a:t>Report zombie activity</a:t>
            </a:r>
            <a:endParaRPr lang="en-US" sz="2400" b="1" dirty="0">
              <a:solidFill>
                <a:schemeClr val="bg1"/>
              </a:solidFill>
              <a:latin typeface="Helvetica"/>
              <a:cs typeface="Helvetica"/>
            </a:endParaRPr>
          </a:p>
        </p:txBody>
      </p:sp>
      <p:sp>
        <p:nvSpPr>
          <p:cNvPr id="20" name="TextBox 19">
            <a:hlinkClick r:id="rId6" action="ppaction://hlinksldjump"/>
          </p:cNvPr>
          <p:cNvSpPr txBox="1"/>
          <p:nvPr/>
        </p:nvSpPr>
        <p:spPr>
          <a:xfrm>
            <a:off x="4419586" y="2668184"/>
            <a:ext cx="2585796" cy="830997"/>
          </a:xfrm>
          <a:prstGeom prst="rect">
            <a:avLst/>
          </a:prstGeom>
          <a:noFill/>
        </p:spPr>
        <p:txBody>
          <a:bodyPr wrap="square" rtlCol="0">
            <a:spAutoFit/>
          </a:bodyPr>
          <a:lstStyle/>
          <a:p>
            <a:r>
              <a:rPr lang="en-US" sz="4800" b="1" dirty="0" smtClean="0">
                <a:solidFill>
                  <a:schemeClr val="bg1"/>
                </a:solidFill>
                <a:latin typeface="Helvetica"/>
                <a:cs typeface="Helvetica"/>
              </a:rPr>
              <a:t>Groups</a:t>
            </a:r>
            <a:endParaRPr lang="en-US" sz="4800" b="1" dirty="0">
              <a:solidFill>
                <a:schemeClr val="bg1"/>
              </a:solidFill>
              <a:latin typeface="Helvetica"/>
              <a:cs typeface="Helvetica"/>
            </a:endParaRPr>
          </a:p>
        </p:txBody>
      </p:sp>
    </p:spTree>
    <p:extLst>
      <p:ext uri="{BB962C8B-B14F-4D97-AF65-F5344CB8AC3E}">
        <p14:creationId xmlns:p14="http://schemas.microsoft.com/office/powerpoint/2010/main" xmlns="" val="989113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40074" y="5099578"/>
            <a:ext cx="3672135" cy="73437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ounded Rectangle 2">
            <a:hlinkClick r:id="rId3" action="ppaction://hlinksldjump"/>
          </p:cNvPr>
          <p:cNvSpPr/>
          <p:nvPr/>
        </p:nvSpPr>
        <p:spPr>
          <a:xfrm>
            <a:off x="4240074" y="5099578"/>
            <a:ext cx="1025137" cy="734376"/>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5265211" y="5223701"/>
            <a:ext cx="2646997"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EMERGENCY</a:t>
            </a:r>
            <a:endParaRPr lang="en-US" sz="2800" b="1" dirty="0">
              <a:solidFill>
                <a:schemeClr val="bg1"/>
              </a:solidFill>
              <a:latin typeface="Helvetica"/>
              <a:cs typeface="Helvetica"/>
            </a:endParaRPr>
          </a:p>
        </p:txBody>
      </p:sp>
      <p:sp>
        <p:nvSpPr>
          <p:cNvPr id="5" name="Right Arrow 4">
            <a:hlinkClick r:id="rId3" action="ppaction://hlinksldjump"/>
          </p:cNvPr>
          <p:cNvSpPr/>
          <p:nvPr/>
        </p:nvSpPr>
        <p:spPr>
          <a:xfrm>
            <a:off x="4469580" y="5271270"/>
            <a:ext cx="612022"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map1.jp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4267200" y="1447800"/>
            <a:ext cx="3669541" cy="3412617"/>
          </a:xfrm>
          <a:prstGeom prst="rect">
            <a:avLst/>
          </a:prstGeom>
        </p:spPr>
      </p:pic>
      <p:sp>
        <p:nvSpPr>
          <p:cNvPr id="7" name="Rounded Rectangle 6">
            <a:hlinkClick r:id="rId5" action="ppaction://hlinksldjump"/>
          </p:cNvPr>
          <p:cNvSpPr/>
          <p:nvPr/>
        </p:nvSpPr>
        <p:spPr>
          <a:xfrm>
            <a:off x="5108728" y="404158"/>
            <a:ext cx="1681551"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hlinkClick r:id="rId5" action="ppaction://hlinksldjump"/>
          </p:cNvPr>
          <p:cNvSpPr txBox="1"/>
          <p:nvPr/>
        </p:nvSpPr>
        <p:spPr>
          <a:xfrm>
            <a:off x="5108728" y="509761"/>
            <a:ext cx="1681552"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Settings</a:t>
            </a:r>
            <a:endParaRPr lang="en-US" sz="2800" b="1" dirty="0">
              <a:solidFill>
                <a:schemeClr val="bg1"/>
              </a:solidFill>
              <a:latin typeface="Helvetica"/>
              <a:cs typeface="Helvetica"/>
            </a:endParaRPr>
          </a:p>
        </p:txBody>
      </p:sp>
      <p:sp>
        <p:nvSpPr>
          <p:cNvPr id="9" name="Rounded Rectangle 8">
            <a:hlinkClick r:id="rId6" action="ppaction://hlinksldjump"/>
          </p:cNvPr>
          <p:cNvSpPr/>
          <p:nvPr/>
        </p:nvSpPr>
        <p:spPr>
          <a:xfrm>
            <a:off x="4267200" y="404158"/>
            <a:ext cx="721373"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Arrow 9">
            <a:hlinkClick r:id="rId6" action="ppaction://hlinksldjump"/>
          </p:cNvPr>
          <p:cNvSpPr/>
          <p:nvPr/>
        </p:nvSpPr>
        <p:spPr>
          <a:xfrm rot="10800000">
            <a:off x="4390127" y="591802"/>
            <a:ext cx="430670"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2"/>
          <p:cNvPicPr>
            <a:picLocks noChangeAspect="1" noChangeArrowheads="1"/>
          </p:cNvPicPr>
          <p:nvPr/>
        </p:nvPicPr>
        <p:blipFill>
          <a:blip r:embed="rId7" cstate="email">
            <a:extLst>
              <a:ext uri="{BEBA8EAE-BF5A-486C-A8C5-ECC9F3942E4B}">
                <a14:imgProps xmlns:a14="http://schemas.microsoft.com/office/drawing/2010/main" xmlns="">
                  <a14:imgLayer r:embed="rId8">
                    <a14:imgEffect>
                      <a14:backgroundRemoval t="10000" b="90000" l="10000" r="90000">
                        <a14:foregroundMark x1="21400" y1="75659" x2="21400" y2="75659"/>
                      </a14:backgroundRemoval>
                    </a14:imgEffect>
                  </a14:imgLayer>
                </a14:imgProps>
              </a:ext>
              <a:ext uri="{28A0092B-C50C-407E-A947-70E740481C1C}">
                <a14:useLocalDpi xmlns:a14="http://schemas.microsoft.com/office/drawing/2010/main" xmlns="" val="0"/>
              </a:ext>
            </a:extLst>
          </a:blip>
          <a:srcRect/>
          <a:stretch>
            <a:fillRect/>
          </a:stretch>
        </p:blipFill>
        <p:spPr bwMode="auto">
          <a:xfrm rot="3005988">
            <a:off x="6989047" y="365183"/>
            <a:ext cx="871013" cy="8588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Isosceles Triangle 11"/>
          <p:cNvSpPr/>
          <p:nvPr/>
        </p:nvSpPr>
        <p:spPr>
          <a:xfrm rot="20520000">
            <a:off x="7295570" y="404158"/>
            <a:ext cx="339213" cy="780870"/>
          </a:xfrm>
          <a:prstGeom prst="triangle">
            <a:avLst/>
          </a:prstGeom>
          <a:solidFill>
            <a:srgbClr val="FFFF00">
              <a:alpha val="6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52924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40074" y="5099578"/>
            <a:ext cx="3672135" cy="73437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ounded Rectangle 2">
            <a:hlinkClick r:id="rId3" action="ppaction://hlinksldjump"/>
          </p:cNvPr>
          <p:cNvSpPr/>
          <p:nvPr/>
        </p:nvSpPr>
        <p:spPr>
          <a:xfrm>
            <a:off x="4240074" y="5099578"/>
            <a:ext cx="1025137" cy="734376"/>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5265211" y="5223701"/>
            <a:ext cx="2646997"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EMERGENCY</a:t>
            </a:r>
            <a:endParaRPr lang="en-US" sz="2800" b="1" dirty="0">
              <a:solidFill>
                <a:schemeClr val="bg1"/>
              </a:solidFill>
              <a:latin typeface="Helvetica"/>
              <a:cs typeface="Helvetica"/>
            </a:endParaRPr>
          </a:p>
        </p:txBody>
      </p:sp>
      <p:sp>
        <p:nvSpPr>
          <p:cNvPr id="5" name="Right Arrow 4">
            <a:hlinkClick r:id="rId3" action="ppaction://hlinksldjump"/>
          </p:cNvPr>
          <p:cNvSpPr/>
          <p:nvPr/>
        </p:nvSpPr>
        <p:spPr>
          <a:xfrm>
            <a:off x="4469580" y="5271270"/>
            <a:ext cx="612022"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ounded Rectangle 6">
            <a:hlinkClick r:id="rId4" action="ppaction://hlinksldjump"/>
          </p:cNvPr>
          <p:cNvSpPr/>
          <p:nvPr/>
        </p:nvSpPr>
        <p:spPr>
          <a:xfrm>
            <a:off x="5108728" y="404158"/>
            <a:ext cx="1681551"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hlinkClick r:id="rId4" action="ppaction://hlinksldjump"/>
          </p:cNvPr>
          <p:cNvSpPr txBox="1"/>
          <p:nvPr/>
        </p:nvSpPr>
        <p:spPr>
          <a:xfrm>
            <a:off x="5108728" y="509761"/>
            <a:ext cx="1681552"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Settings</a:t>
            </a:r>
            <a:endParaRPr lang="en-US" sz="2800" b="1" dirty="0">
              <a:solidFill>
                <a:schemeClr val="bg1"/>
              </a:solidFill>
              <a:latin typeface="Helvetica"/>
              <a:cs typeface="Helvetica"/>
            </a:endParaRPr>
          </a:p>
        </p:txBody>
      </p:sp>
      <p:sp>
        <p:nvSpPr>
          <p:cNvPr id="9" name="Rounded Rectangle 8">
            <a:hlinkClick r:id="rId5" action="ppaction://hlinksldjump"/>
          </p:cNvPr>
          <p:cNvSpPr/>
          <p:nvPr/>
        </p:nvSpPr>
        <p:spPr>
          <a:xfrm>
            <a:off x="4267200" y="404158"/>
            <a:ext cx="721373"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Arrow 9">
            <a:hlinkClick r:id="rId5" action="ppaction://hlinksldjump"/>
          </p:cNvPr>
          <p:cNvSpPr/>
          <p:nvPr/>
        </p:nvSpPr>
        <p:spPr>
          <a:xfrm rot="10800000">
            <a:off x="4390127" y="591802"/>
            <a:ext cx="430670"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2"/>
          <p:cNvPicPr>
            <a:picLocks noChangeAspect="1" noChangeArrowheads="1"/>
          </p:cNvPicPr>
          <p:nvPr/>
        </p:nvPicPr>
        <p:blipFill>
          <a:blip r:embed="rId6" cstate="email">
            <a:extLst>
              <a:ext uri="{BEBA8EAE-BF5A-486C-A8C5-ECC9F3942E4B}">
                <a14:imgProps xmlns:a14="http://schemas.microsoft.com/office/drawing/2010/main" xmlns="">
                  <a14:imgLayer r:embed="rId7">
                    <a14:imgEffect>
                      <a14:backgroundRemoval t="10000" b="90000" l="10000" r="90000">
                        <a14:foregroundMark x1="21400" y1="75659" x2="21400" y2="75659"/>
                      </a14:backgroundRemoval>
                    </a14:imgEffect>
                  </a14:imgLayer>
                </a14:imgProps>
              </a:ext>
              <a:ext uri="{28A0092B-C50C-407E-A947-70E740481C1C}">
                <a14:useLocalDpi xmlns:a14="http://schemas.microsoft.com/office/drawing/2010/main" xmlns="" val="0"/>
              </a:ext>
            </a:extLst>
          </a:blip>
          <a:srcRect/>
          <a:stretch>
            <a:fillRect/>
          </a:stretch>
        </p:blipFill>
        <p:spPr bwMode="auto">
          <a:xfrm rot="3005988">
            <a:off x="6989047" y="365183"/>
            <a:ext cx="871013" cy="8588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12" descr="map2.jpg"/>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4267200" y="1447800"/>
            <a:ext cx="3692034" cy="3412617"/>
          </a:xfrm>
          <a:prstGeom prst="rect">
            <a:avLst/>
          </a:prstGeom>
        </p:spPr>
      </p:pic>
      <p:sp>
        <p:nvSpPr>
          <p:cNvPr id="12" name="Isosceles Triangle 11"/>
          <p:cNvSpPr/>
          <p:nvPr/>
        </p:nvSpPr>
        <p:spPr>
          <a:xfrm rot="20520000">
            <a:off x="7295570" y="404158"/>
            <a:ext cx="339213" cy="780870"/>
          </a:xfrm>
          <a:prstGeom prst="triangle">
            <a:avLst/>
          </a:prstGeom>
          <a:solidFill>
            <a:srgbClr val="FFFF00">
              <a:alpha val="6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267200" y="1447800"/>
            <a:ext cx="3672135" cy="2546307"/>
          </a:xfrm>
          <a:prstGeom prst="rect">
            <a:avLst/>
          </a:prstGeom>
          <a:solidFill>
            <a:srgbClr val="FF0000">
              <a:alpha val="7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4820797" y="1447800"/>
            <a:ext cx="3052967" cy="1569660"/>
          </a:xfrm>
          <a:prstGeom prst="rect">
            <a:avLst/>
          </a:prstGeom>
          <a:noFill/>
        </p:spPr>
        <p:txBody>
          <a:bodyPr wrap="square" rtlCol="0">
            <a:spAutoFit/>
          </a:bodyPr>
          <a:lstStyle/>
          <a:p>
            <a:r>
              <a:rPr lang="en-US" sz="2400" b="1" dirty="0" smtClean="0">
                <a:latin typeface="Helvetica"/>
                <a:cs typeface="Helvetica"/>
              </a:rPr>
              <a:t>POSSIBLE ZOMBIE ENCOUNTER.</a:t>
            </a:r>
          </a:p>
          <a:p>
            <a:endParaRPr lang="en-US" sz="2400" dirty="0" smtClean="0">
              <a:latin typeface="Helvetica"/>
              <a:cs typeface="Helvetica"/>
            </a:endParaRPr>
          </a:p>
          <a:p>
            <a:r>
              <a:rPr lang="en-US" sz="2400" b="1" dirty="0" smtClean="0">
                <a:latin typeface="Helvetica"/>
                <a:cs typeface="Helvetica"/>
              </a:rPr>
              <a:t>Reroute?</a:t>
            </a:r>
            <a:endParaRPr lang="en-US" sz="2400" b="1" dirty="0">
              <a:latin typeface="Helvetica"/>
              <a:cs typeface="Helvetica"/>
            </a:endParaRPr>
          </a:p>
        </p:txBody>
      </p:sp>
      <p:sp>
        <p:nvSpPr>
          <p:cNvPr id="16" name="Rounded Rectangle 15">
            <a:hlinkClick r:id="rId9" action="ppaction://hlinksldjump"/>
          </p:cNvPr>
          <p:cNvSpPr/>
          <p:nvPr/>
        </p:nvSpPr>
        <p:spPr>
          <a:xfrm>
            <a:off x="4390127" y="3069337"/>
            <a:ext cx="1681551" cy="780870"/>
          </a:xfrm>
          <a:prstGeom prst="round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ounded Rectangle 16">
            <a:hlinkClick r:id="rId10" action="ppaction://hlinksldjump"/>
          </p:cNvPr>
          <p:cNvSpPr/>
          <p:nvPr/>
        </p:nvSpPr>
        <p:spPr>
          <a:xfrm>
            <a:off x="6192213" y="3069337"/>
            <a:ext cx="1681551" cy="780870"/>
          </a:xfrm>
          <a:prstGeom prst="round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a:hlinkClick r:id="rId9" action="ppaction://hlinksldjump"/>
          </p:cNvPr>
          <p:cNvSpPr txBox="1"/>
          <p:nvPr/>
        </p:nvSpPr>
        <p:spPr>
          <a:xfrm>
            <a:off x="4390126" y="3216376"/>
            <a:ext cx="1681552"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Yes</a:t>
            </a:r>
            <a:endParaRPr lang="en-US" sz="2800" b="1" dirty="0">
              <a:solidFill>
                <a:schemeClr val="bg1"/>
              </a:solidFill>
              <a:latin typeface="Helvetica"/>
              <a:cs typeface="Helvetica"/>
            </a:endParaRPr>
          </a:p>
        </p:txBody>
      </p:sp>
      <p:sp>
        <p:nvSpPr>
          <p:cNvPr id="19" name="TextBox 18"/>
          <p:cNvSpPr txBox="1"/>
          <p:nvPr/>
        </p:nvSpPr>
        <p:spPr>
          <a:xfrm>
            <a:off x="6192212" y="3208895"/>
            <a:ext cx="1681552"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No</a:t>
            </a:r>
            <a:endParaRPr lang="en-US" sz="2800" b="1" dirty="0">
              <a:solidFill>
                <a:schemeClr val="bg1"/>
              </a:solidFill>
              <a:latin typeface="Helvetica"/>
              <a:cs typeface="Helvetica"/>
            </a:endParaRPr>
          </a:p>
        </p:txBody>
      </p:sp>
    </p:spTree>
    <p:extLst>
      <p:ext uri="{BB962C8B-B14F-4D97-AF65-F5344CB8AC3E}">
        <p14:creationId xmlns:p14="http://schemas.microsoft.com/office/powerpoint/2010/main" xmlns="" val="373156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animBg="1"/>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40074" y="5099578"/>
            <a:ext cx="3672135" cy="73437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ounded Rectangle 2">
            <a:hlinkClick r:id="rId3" action="ppaction://hlinksldjump"/>
          </p:cNvPr>
          <p:cNvSpPr/>
          <p:nvPr/>
        </p:nvSpPr>
        <p:spPr>
          <a:xfrm>
            <a:off x="4240074" y="5099578"/>
            <a:ext cx="1025137" cy="734376"/>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5265211" y="5223701"/>
            <a:ext cx="2646997"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EMERGENCY</a:t>
            </a:r>
            <a:endParaRPr lang="en-US" sz="2800" b="1" dirty="0">
              <a:solidFill>
                <a:schemeClr val="bg1"/>
              </a:solidFill>
              <a:latin typeface="Helvetica"/>
              <a:cs typeface="Helvetica"/>
            </a:endParaRPr>
          </a:p>
        </p:txBody>
      </p:sp>
      <p:sp>
        <p:nvSpPr>
          <p:cNvPr id="5" name="Right Arrow 4">
            <a:hlinkClick r:id="rId3" action="ppaction://hlinksldjump"/>
          </p:cNvPr>
          <p:cNvSpPr/>
          <p:nvPr/>
        </p:nvSpPr>
        <p:spPr>
          <a:xfrm>
            <a:off x="4469580" y="5271270"/>
            <a:ext cx="612022"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ounded Rectangle 6">
            <a:hlinkClick r:id="rId4" action="ppaction://hlinksldjump"/>
          </p:cNvPr>
          <p:cNvSpPr/>
          <p:nvPr/>
        </p:nvSpPr>
        <p:spPr>
          <a:xfrm>
            <a:off x="5108728" y="404158"/>
            <a:ext cx="1681551"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hlinkClick r:id="rId4" action="ppaction://hlinksldjump"/>
          </p:cNvPr>
          <p:cNvSpPr txBox="1"/>
          <p:nvPr/>
        </p:nvSpPr>
        <p:spPr>
          <a:xfrm>
            <a:off x="5108728" y="509761"/>
            <a:ext cx="1681552"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Settings</a:t>
            </a:r>
            <a:endParaRPr lang="en-US" sz="2800" b="1" dirty="0">
              <a:solidFill>
                <a:schemeClr val="bg1"/>
              </a:solidFill>
              <a:latin typeface="Helvetica"/>
              <a:cs typeface="Helvetica"/>
            </a:endParaRPr>
          </a:p>
        </p:txBody>
      </p:sp>
      <p:sp>
        <p:nvSpPr>
          <p:cNvPr id="9" name="Rounded Rectangle 8">
            <a:hlinkClick r:id="rId5" action="ppaction://hlinksldjump"/>
          </p:cNvPr>
          <p:cNvSpPr/>
          <p:nvPr/>
        </p:nvSpPr>
        <p:spPr>
          <a:xfrm>
            <a:off x="4267200" y="404158"/>
            <a:ext cx="721373"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Arrow 9">
            <a:hlinkClick r:id="rId5" action="ppaction://hlinksldjump"/>
          </p:cNvPr>
          <p:cNvSpPr/>
          <p:nvPr/>
        </p:nvSpPr>
        <p:spPr>
          <a:xfrm rot="10800000">
            <a:off x="4390127" y="591802"/>
            <a:ext cx="430670"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2"/>
          <p:cNvPicPr>
            <a:picLocks noChangeAspect="1" noChangeArrowheads="1"/>
          </p:cNvPicPr>
          <p:nvPr/>
        </p:nvPicPr>
        <p:blipFill>
          <a:blip r:embed="rId6" cstate="email">
            <a:extLst>
              <a:ext uri="{BEBA8EAE-BF5A-486C-A8C5-ECC9F3942E4B}">
                <a14:imgProps xmlns:a14="http://schemas.microsoft.com/office/drawing/2010/main" xmlns="">
                  <a14:imgLayer r:embed="rId7">
                    <a14:imgEffect>
                      <a14:backgroundRemoval t="10000" b="90000" l="10000" r="90000">
                        <a14:foregroundMark x1="21400" y1="75659" x2="21400" y2="75659"/>
                      </a14:backgroundRemoval>
                    </a14:imgEffect>
                  </a14:imgLayer>
                </a14:imgProps>
              </a:ext>
              <a:ext uri="{28A0092B-C50C-407E-A947-70E740481C1C}">
                <a14:useLocalDpi xmlns:a14="http://schemas.microsoft.com/office/drawing/2010/main" xmlns="" val="0"/>
              </a:ext>
            </a:extLst>
          </a:blip>
          <a:srcRect/>
          <a:stretch>
            <a:fillRect/>
          </a:stretch>
        </p:blipFill>
        <p:spPr bwMode="auto">
          <a:xfrm rot="3005988">
            <a:off x="6989047" y="365183"/>
            <a:ext cx="871013" cy="8588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Isosceles Triangle 11"/>
          <p:cNvSpPr/>
          <p:nvPr/>
        </p:nvSpPr>
        <p:spPr>
          <a:xfrm rot="20520000">
            <a:off x="7295570" y="404158"/>
            <a:ext cx="339213" cy="780870"/>
          </a:xfrm>
          <a:prstGeom prst="triangle">
            <a:avLst/>
          </a:prstGeom>
          <a:solidFill>
            <a:srgbClr val="FFFF00">
              <a:alpha val="6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map3.jpg"/>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4267200" y="1464183"/>
            <a:ext cx="3692034" cy="3412617"/>
          </a:xfrm>
          <a:prstGeom prst="rect">
            <a:avLst/>
          </a:prstGeom>
        </p:spPr>
      </p:pic>
    </p:spTree>
    <p:extLst>
      <p:ext uri="{BB962C8B-B14F-4D97-AF65-F5344CB8AC3E}">
        <p14:creationId xmlns:p14="http://schemas.microsoft.com/office/powerpoint/2010/main" xmlns="" val="556336661"/>
      </p:ext>
    </p:extLst>
  </p:cSld>
  <p:clrMapOvr>
    <a:masterClrMapping/>
  </p:clrMapOvr>
  <mc:AlternateContent xmlns:mc="http://schemas.openxmlformats.org/markup-compatibility/2006">
    <mc:Choice xmlns:p14="http://schemas.microsoft.com/office/powerpoint/2010/main" xmlns="" Requires="p14">
      <p:transition spd="slow" p14:dur="2000" advClick="0" advTm="2000"/>
    </mc:Choice>
    <mc:Fallback>
      <p:transition spd="slow" advClick="0" advTm="2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40074" y="5099578"/>
            <a:ext cx="3672135" cy="73437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ounded Rectangle 2">
            <a:hlinkClick r:id="rId3" action="ppaction://hlinksldjump"/>
          </p:cNvPr>
          <p:cNvSpPr/>
          <p:nvPr/>
        </p:nvSpPr>
        <p:spPr>
          <a:xfrm>
            <a:off x="4240074" y="5099578"/>
            <a:ext cx="1025137" cy="734376"/>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5265211" y="5223701"/>
            <a:ext cx="2646997"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EMERGENCY</a:t>
            </a:r>
            <a:endParaRPr lang="en-US" sz="2800" b="1" dirty="0">
              <a:solidFill>
                <a:schemeClr val="bg1"/>
              </a:solidFill>
              <a:latin typeface="Helvetica"/>
              <a:cs typeface="Helvetica"/>
            </a:endParaRPr>
          </a:p>
        </p:txBody>
      </p:sp>
      <p:sp>
        <p:nvSpPr>
          <p:cNvPr id="5" name="Right Arrow 4">
            <a:hlinkClick r:id="rId3" action="ppaction://hlinksldjump"/>
          </p:cNvPr>
          <p:cNvSpPr/>
          <p:nvPr/>
        </p:nvSpPr>
        <p:spPr>
          <a:xfrm>
            <a:off x="4469580" y="5271270"/>
            <a:ext cx="612022"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ed Rectangle 5">
            <a:hlinkClick r:id="rId4" action="ppaction://hlinksldjump"/>
          </p:cNvPr>
          <p:cNvSpPr/>
          <p:nvPr/>
        </p:nvSpPr>
        <p:spPr>
          <a:xfrm>
            <a:off x="5108728" y="404158"/>
            <a:ext cx="1681551"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hlinkClick r:id="rId4" action="ppaction://hlinksldjump"/>
          </p:cNvPr>
          <p:cNvSpPr txBox="1"/>
          <p:nvPr/>
        </p:nvSpPr>
        <p:spPr>
          <a:xfrm>
            <a:off x="5108728" y="509761"/>
            <a:ext cx="1681552"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Settings</a:t>
            </a:r>
            <a:endParaRPr lang="en-US" sz="2800" b="1" dirty="0">
              <a:solidFill>
                <a:schemeClr val="bg1"/>
              </a:solidFill>
              <a:latin typeface="Helvetica"/>
              <a:cs typeface="Helvetica"/>
            </a:endParaRPr>
          </a:p>
        </p:txBody>
      </p:sp>
      <p:sp>
        <p:nvSpPr>
          <p:cNvPr id="8" name="Rounded Rectangle 7">
            <a:hlinkClick r:id="rId5" action="ppaction://hlinksldjump"/>
          </p:cNvPr>
          <p:cNvSpPr/>
          <p:nvPr/>
        </p:nvSpPr>
        <p:spPr>
          <a:xfrm>
            <a:off x="4267200" y="404158"/>
            <a:ext cx="721373"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ight Arrow 8">
            <a:hlinkClick r:id="rId5" action="ppaction://hlinksldjump"/>
          </p:cNvPr>
          <p:cNvSpPr/>
          <p:nvPr/>
        </p:nvSpPr>
        <p:spPr>
          <a:xfrm rot="10800000">
            <a:off x="4390127" y="591802"/>
            <a:ext cx="430670"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2"/>
          <p:cNvPicPr>
            <a:picLocks noChangeAspect="1" noChangeArrowheads="1"/>
          </p:cNvPicPr>
          <p:nvPr/>
        </p:nvPicPr>
        <p:blipFill>
          <a:blip r:embed="rId6" cstate="email">
            <a:extLst>
              <a:ext uri="{BEBA8EAE-BF5A-486C-A8C5-ECC9F3942E4B}">
                <a14:imgProps xmlns:a14="http://schemas.microsoft.com/office/drawing/2010/main" xmlns="">
                  <a14:imgLayer r:embed="rId7">
                    <a14:imgEffect>
                      <a14:backgroundRemoval t="10000" b="90000" l="10000" r="90000">
                        <a14:foregroundMark x1="21400" y1="75659" x2="21400" y2="75659"/>
                      </a14:backgroundRemoval>
                    </a14:imgEffect>
                  </a14:imgLayer>
                </a14:imgProps>
              </a:ext>
              <a:ext uri="{28A0092B-C50C-407E-A947-70E740481C1C}">
                <a14:useLocalDpi xmlns:a14="http://schemas.microsoft.com/office/drawing/2010/main" xmlns="" val="0"/>
              </a:ext>
            </a:extLst>
          </a:blip>
          <a:srcRect/>
          <a:stretch>
            <a:fillRect/>
          </a:stretch>
        </p:blipFill>
        <p:spPr bwMode="auto">
          <a:xfrm rot="3005988">
            <a:off x="6989047" y="365183"/>
            <a:ext cx="871013" cy="8588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Isosceles Triangle 9"/>
          <p:cNvSpPr/>
          <p:nvPr/>
        </p:nvSpPr>
        <p:spPr>
          <a:xfrm rot="20520000">
            <a:off x="7295570" y="404158"/>
            <a:ext cx="339213" cy="780870"/>
          </a:xfrm>
          <a:prstGeom prst="triangle">
            <a:avLst/>
          </a:prstGeom>
          <a:solidFill>
            <a:srgbClr val="FFFF00">
              <a:alpha val="6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map4.jpg"/>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4267200" y="1447800"/>
            <a:ext cx="3686446" cy="3412617"/>
          </a:xfrm>
          <a:prstGeom prst="rect">
            <a:avLst/>
          </a:prstGeom>
        </p:spPr>
      </p:pic>
    </p:spTree>
    <p:extLst>
      <p:ext uri="{BB962C8B-B14F-4D97-AF65-F5344CB8AC3E}">
        <p14:creationId xmlns:p14="http://schemas.microsoft.com/office/powerpoint/2010/main" xmlns="" val="29062853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40074" y="5099578"/>
            <a:ext cx="3672135" cy="73437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ounded Rectangle 2">
            <a:hlinkClick r:id="rId3" action="ppaction://hlinksldjump"/>
          </p:cNvPr>
          <p:cNvSpPr/>
          <p:nvPr/>
        </p:nvSpPr>
        <p:spPr>
          <a:xfrm>
            <a:off x="4240074" y="5099578"/>
            <a:ext cx="1025137" cy="734376"/>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5265211" y="5223701"/>
            <a:ext cx="2646997"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EMERGENCY</a:t>
            </a:r>
            <a:endParaRPr lang="en-US" sz="2800" b="1" dirty="0">
              <a:solidFill>
                <a:schemeClr val="bg1"/>
              </a:solidFill>
              <a:latin typeface="Helvetica"/>
              <a:cs typeface="Helvetica"/>
            </a:endParaRPr>
          </a:p>
        </p:txBody>
      </p:sp>
      <p:sp>
        <p:nvSpPr>
          <p:cNvPr id="5" name="Right Arrow 4">
            <a:hlinkClick r:id="rId3" action="ppaction://hlinksldjump"/>
          </p:cNvPr>
          <p:cNvSpPr/>
          <p:nvPr/>
        </p:nvSpPr>
        <p:spPr>
          <a:xfrm>
            <a:off x="4469580" y="5271270"/>
            <a:ext cx="612022"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map2.jp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4258573" y="1524000"/>
            <a:ext cx="3692034" cy="3412617"/>
          </a:xfrm>
          <a:prstGeom prst="rect">
            <a:avLst/>
          </a:prstGeom>
        </p:spPr>
      </p:pic>
      <p:sp>
        <p:nvSpPr>
          <p:cNvPr id="7" name="Rounded Rectangle 6">
            <a:hlinkClick r:id="rId5" action="ppaction://hlinksldjump"/>
          </p:cNvPr>
          <p:cNvSpPr/>
          <p:nvPr/>
        </p:nvSpPr>
        <p:spPr>
          <a:xfrm>
            <a:off x="4381500" y="4091889"/>
            <a:ext cx="1681551"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a:hlinkClick r:id="rId6" action="ppaction://hlinksldjump"/>
          </p:cNvPr>
          <p:cNvSpPr/>
          <p:nvPr/>
        </p:nvSpPr>
        <p:spPr>
          <a:xfrm>
            <a:off x="6183586" y="4091889"/>
            <a:ext cx="1681551"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hlinkClick r:id="rId5" action="ppaction://hlinksldjump"/>
          </p:cNvPr>
          <p:cNvSpPr txBox="1"/>
          <p:nvPr/>
        </p:nvSpPr>
        <p:spPr>
          <a:xfrm>
            <a:off x="4381499" y="4238928"/>
            <a:ext cx="1681552"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Meet</a:t>
            </a:r>
            <a:endParaRPr lang="en-US" sz="2800" b="1" dirty="0">
              <a:solidFill>
                <a:schemeClr val="bg1"/>
              </a:solidFill>
              <a:latin typeface="Helvetica"/>
              <a:cs typeface="Helvetica"/>
            </a:endParaRPr>
          </a:p>
        </p:txBody>
      </p:sp>
      <p:sp>
        <p:nvSpPr>
          <p:cNvPr id="10" name="TextBox 9">
            <a:hlinkClick r:id="rId6" action="ppaction://hlinksldjump"/>
          </p:cNvPr>
          <p:cNvSpPr txBox="1"/>
          <p:nvPr/>
        </p:nvSpPr>
        <p:spPr>
          <a:xfrm>
            <a:off x="6183585" y="4231447"/>
            <a:ext cx="1681552"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Ignore</a:t>
            </a:r>
            <a:endParaRPr lang="en-US" sz="2800" b="1" dirty="0">
              <a:solidFill>
                <a:schemeClr val="bg1"/>
              </a:solidFill>
              <a:latin typeface="Helvetica"/>
              <a:cs typeface="Helvetica"/>
            </a:endParaRPr>
          </a:p>
        </p:txBody>
      </p:sp>
      <p:sp>
        <p:nvSpPr>
          <p:cNvPr id="11" name="Rounded Rectangle 10">
            <a:hlinkClick r:id="rId7" action="ppaction://hlinksldjump"/>
          </p:cNvPr>
          <p:cNvSpPr/>
          <p:nvPr/>
        </p:nvSpPr>
        <p:spPr>
          <a:xfrm>
            <a:off x="4398361" y="3432214"/>
            <a:ext cx="3466776" cy="564763"/>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a:hlinkClick r:id="rId7" action="ppaction://hlinksldjump"/>
          </p:cNvPr>
          <p:cNvSpPr txBox="1"/>
          <p:nvPr/>
        </p:nvSpPr>
        <p:spPr>
          <a:xfrm>
            <a:off x="4442934" y="3473757"/>
            <a:ext cx="3422204" cy="461665"/>
          </a:xfrm>
          <a:prstGeom prst="rect">
            <a:avLst/>
          </a:prstGeom>
          <a:noFill/>
        </p:spPr>
        <p:txBody>
          <a:bodyPr wrap="square" rtlCol="0">
            <a:spAutoFit/>
          </a:bodyPr>
          <a:lstStyle/>
          <a:p>
            <a:pPr algn="ctr"/>
            <a:r>
              <a:rPr lang="en-US" sz="2400" b="1" dirty="0" smtClean="0">
                <a:solidFill>
                  <a:schemeClr val="bg1"/>
                </a:solidFill>
                <a:latin typeface="Helvetica"/>
                <a:cs typeface="Helvetica"/>
              </a:rPr>
              <a:t>View group location</a:t>
            </a:r>
            <a:endParaRPr lang="en-US" sz="2400" b="1" dirty="0">
              <a:solidFill>
                <a:schemeClr val="bg1"/>
              </a:solidFill>
              <a:latin typeface="Helvetica"/>
              <a:cs typeface="Helvetica"/>
            </a:endParaRPr>
          </a:p>
        </p:txBody>
      </p:sp>
      <p:sp>
        <p:nvSpPr>
          <p:cNvPr id="13" name="Rectangle 12"/>
          <p:cNvSpPr/>
          <p:nvPr/>
        </p:nvSpPr>
        <p:spPr>
          <a:xfrm>
            <a:off x="4267200" y="1447800"/>
            <a:ext cx="3672135" cy="1948500"/>
          </a:xfrm>
          <a:prstGeom prst="rect">
            <a:avLst/>
          </a:prstGeom>
          <a:solidFill>
            <a:srgbClr val="FFFF00">
              <a:alpha val="7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4258574" y="1524000"/>
            <a:ext cx="3606564" cy="1831271"/>
          </a:xfrm>
          <a:prstGeom prst="rect">
            <a:avLst/>
          </a:prstGeom>
          <a:noFill/>
        </p:spPr>
        <p:txBody>
          <a:bodyPr wrap="square" rtlCol="0">
            <a:spAutoFit/>
          </a:bodyPr>
          <a:lstStyle/>
          <a:p>
            <a:r>
              <a:rPr lang="en-US" sz="2400" b="1" dirty="0" smtClean="0">
                <a:latin typeface="Helvetica"/>
                <a:cs typeface="Helvetica"/>
              </a:rPr>
              <a:t>There is a group of 5 people nearby:</a:t>
            </a:r>
            <a:endParaRPr lang="en-US" sz="900" b="1" dirty="0" smtClean="0">
              <a:latin typeface="Helvetica"/>
              <a:cs typeface="Helvetica"/>
            </a:endParaRPr>
          </a:p>
          <a:p>
            <a:endParaRPr lang="en-US" sz="900" b="1" dirty="0" smtClean="0">
              <a:latin typeface="Helvetica"/>
              <a:cs typeface="Helvetica"/>
            </a:endParaRPr>
          </a:p>
          <a:p>
            <a:r>
              <a:rPr lang="en-US" sz="1400" b="1" dirty="0" smtClean="0">
                <a:latin typeface="Helvetica"/>
                <a:cs typeface="Helvetica"/>
              </a:rPr>
              <a:t>    LEADER: </a:t>
            </a:r>
            <a:r>
              <a:rPr lang="en-US" sz="1400" dirty="0" smtClean="0">
                <a:latin typeface="Helvetica"/>
                <a:cs typeface="Helvetica"/>
              </a:rPr>
              <a:t>Larry the Leader</a:t>
            </a:r>
          </a:p>
          <a:p>
            <a:r>
              <a:rPr lang="en-US" sz="1400" b="1" dirty="0" smtClean="0">
                <a:latin typeface="Helvetica"/>
                <a:cs typeface="Helvetica"/>
              </a:rPr>
              <a:t>    NOTES: </a:t>
            </a:r>
            <a:r>
              <a:rPr lang="en-US" sz="1400" dirty="0" smtClean="0">
                <a:latin typeface="Helvetica"/>
                <a:cs typeface="Helvetica"/>
              </a:rPr>
              <a:t>We have some weapons and                                   	supplies, but need to find more soon. 	Some first aid experience. </a:t>
            </a:r>
            <a:endParaRPr lang="en-US" sz="1400" b="1" dirty="0">
              <a:latin typeface="Helvetica"/>
              <a:cs typeface="Helvetica"/>
            </a:endParaRPr>
          </a:p>
        </p:txBody>
      </p:sp>
      <p:sp>
        <p:nvSpPr>
          <p:cNvPr id="20" name="Rounded Rectangle 19">
            <a:hlinkClick r:id="rId8" action="ppaction://hlinksldjump"/>
          </p:cNvPr>
          <p:cNvSpPr/>
          <p:nvPr/>
        </p:nvSpPr>
        <p:spPr>
          <a:xfrm>
            <a:off x="5108728" y="404158"/>
            <a:ext cx="1681551"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a:hlinkClick r:id="rId8" action="ppaction://hlinksldjump"/>
          </p:cNvPr>
          <p:cNvSpPr txBox="1"/>
          <p:nvPr/>
        </p:nvSpPr>
        <p:spPr>
          <a:xfrm>
            <a:off x="5108728" y="509761"/>
            <a:ext cx="1681552"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Settings</a:t>
            </a:r>
            <a:endParaRPr lang="en-US" sz="2800" b="1" dirty="0">
              <a:solidFill>
                <a:schemeClr val="bg1"/>
              </a:solidFill>
              <a:latin typeface="Helvetica"/>
              <a:cs typeface="Helvetica"/>
            </a:endParaRPr>
          </a:p>
        </p:txBody>
      </p:sp>
      <p:sp>
        <p:nvSpPr>
          <p:cNvPr id="22" name="Rounded Rectangle 21">
            <a:hlinkClick r:id="rId9" action="ppaction://hlinksldjump"/>
          </p:cNvPr>
          <p:cNvSpPr/>
          <p:nvPr/>
        </p:nvSpPr>
        <p:spPr>
          <a:xfrm>
            <a:off x="4267200" y="404158"/>
            <a:ext cx="721373"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ight Arrow 22">
            <a:hlinkClick r:id="rId9" action="ppaction://hlinksldjump"/>
          </p:cNvPr>
          <p:cNvSpPr/>
          <p:nvPr/>
        </p:nvSpPr>
        <p:spPr>
          <a:xfrm rot="10800000">
            <a:off x="4390127" y="591802"/>
            <a:ext cx="430670"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
          <p:cNvPicPr>
            <a:picLocks noChangeAspect="1" noChangeArrowheads="1"/>
          </p:cNvPicPr>
          <p:nvPr/>
        </p:nvPicPr>
        <p:blipFill>
          <a:blip r:embed="rId10" cstate="email">
            <a:extLst>
              <a:ext uri="{BEBA8EAE-BF5A-486C-A8C5-ECC9F3942E4B}">
                <a14:imgProps xmlns:a14="http://schemas.microsoft.com/office/drawing/2010/main" xmlns="">
                  <a14:imgLayer r:embed="rId11">
                    <a14:imgEffect>
                      <a14:backgroundRemoval t="10000" b="90000" l="10000" r="90000">
                        <a14:foregroundMark x1="21400" y1="75659" x2="21400" y2="75659"/>
                      </a14:backgroundRemoval>
                    </a14:imgEffect>
                  </a14:imgLayer>
                </a14:imgProps>
              </a:ext>
              <a:ext uri="{28A0092B-C50C-407E-A947-70E740481C1C}">
                <a14:useLocalDpi xmlns:a14="http://schemas.microsoft.com/office/drawing/2010/main" xmlns="" val="0"/>
              </a:ext>
            </a:extLst>
          </a:blip>
          <a:srcRect/>
          <a:stretch>
            <a:fillRect/>
          </a:stretch>
        </p:blipFill>
        <p:spPr bwMode="auto">
          <a:xfrm rot="3005988">
            <a:off x="6989047" y="365183"/>
            <a:ext cx="871013" cy="8588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Isosceles Triangle 24"/>
          <p:cNvSpPr/>
          <p:nvPr/>
        </p:nvSpPr>
        <p:spPr>
          <a:xfrm rot="20520000">
            <a:off x="7295570" y="404158"/>
            <a:ext cx="339213" cy="780870"/>
          </a:xfrm>
          <a:prstGeom prst="triangle">
            <a:avLst/>
          </a:prstGeom>
          <a:solidFill>
            <a:srgbClr val="FFFF00">
              <a:alpha val="6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939003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40074" y="5099578"/>
            <a:ext cx="3672135" cy="73437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ounded Rectangle 2">
            <a:hlinkClick r:id="rId3" action="ppaction://hlinksldjump"/>
          </p:cNvPr>
          <p:cNvSpPr/>
          <p:nvPr/>
        </p:nvSpPr>
        <p:spPr>
          <a:xfrm>
            <a:off x="4240074" y="5099578"/>
            <a:ext cx="1025137" cy="734376"/>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5265211" y="5223701"/>
            <a:ext cx="2646997"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EMERGENCY</a:t>
            </a:r>
            <a:endParaRPr lang="en-US" sz="2800" b="1" dirty="0">
              <a:solidFill>
                <a:schemeClr val="bg1"/>
              </a:solidFill>
              <a:latin typeface="Helvetica"/>
              <a:cs typeface="Helvetica"/>
            </a:endParaRPr>
          </a:p>
        </p:txBody>
      </p:sp>
      <p:sp>
        <p:nvSpPr>
          <p:cNvPr id="5" name="Right Arrow 4">
            <a:hlinkClick r:id="rId3" action="ppaction://hlinksldjump"/>
          </p:cNvPr>
          <p:cNvSpPr/>
          <p:nvPr/>
        </p:nvSpPr>
        <p:spPr>
          <a:xfrm>
            <a:off x="4469580" y="5271270"/>
            <a:ext cx="612022"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ed Rectangle 5">
            <a:hlinkClick r:id="rId4" action="ppaction://hlinksldjump"/>
          </p:cNvPr>
          <p:cNvSpPr/>
          <p:nvPr/>
        </p:nvSpPr>
        <p:spPr>
          <a:xfrm>
            <a:off x="5108728" y="404158"/>
            <a:ext cx="1681551"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hlinkClick r:id="rId4" action="ppaction://hlinksldjump"/>
          </p:cNvPr>
          <p:cNvSpPr txBox="1"/>
          <p:nvPr/>
        </p:nvSpPr>
        <p:spPr>
          <a:xfrm>
            <a:off x="5108728" y="509761"/>
            <a:ext cx="1681552"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Settings</a:t>
            </a:r>
            <a:endParaRPr lang="en-US" sz="2800" b="1" dirty="0">
              <a:solidFill>
                <a:schemeClr val="bg1"/>
              </a:solidFill>
              <a:latin typeface="Helvetica"/>
              <a:cs typeface="Helvetica"/>
            </a:endParaRPr>
          </a:p>
        </p:txBody>
      </p:sp>
      <p:sp>
        <p:nvSpPr>
          <p:cNvPr id="8" name="Rounded Rectangle 7">
            <a:hlinkClick r:id="rId5" action="ppaction://hlinksldjump"/>
          </p:cNvPr>
          <p:cNvSpPr/>
          <p:nvPr/>
        </p:nvSpPr>
        <p:spPr>
          <a:xfrm>
            <a:off x="4267200" y="404158"/>
            <a:ext cx="721373"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ight Arrow 8">
            <a:hlinkClick r:id="rId5" action="ppaction://hlinksldjump"/>
          </p:cNvPr>
          <p:cNvSpPr/>
          <p:nvPr/>
        </p:nvSpPr>
        <p:spPr>
          <a:xfrm rot="10800000">
            <a:off x="4390127" y="591802"/>
            <a:ext cx="430670"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2"/>
          <p:cNvPicPr>
            <a:picLocks noChangeAspect="1" noChangeArrowheads="1"/>
          </p:cNvPicPr>
          <p:nvPr/>
        </p:nvPicPr>
        <p:blipFill>
          <a:blip r:embed="rId6" cstate="email">
            <a:extLst>
              <a:ext uri="{BEBA8EAE-BF5A-486C-A8C5-ECC9F3942E4B}">
                <a14:imgProps xmlns:a14="http://schemas.microsoft.com/office/drawing/2010/main" xmlns="">
                  <a14:imgLayer r:embed="rId7">
                    <a14:imgEffect>
                      <a14:backgroundRemoval t="10000" b="90000" l="10000" r="90000">
                        <a14:foregroundMark x1="21400" y1="75659" x2="21400" y2="75659"/>
                      </a14:backgroundRemoval>
                    </a14:imgEffect>
                  </a14:imgLayer>
                </a14:imgProps>
              </a:ext>
              <a:ext uri="{28A0092B-C50C-407E-A947-70E740481C1C}">
                <a14:useLocalDpi xmlns:a14="http://schemas.microsoft.com/office/drawing/2010/main" xmlns="" val="0"/>
              </a:ext>
            </a:extLst>
          </a:blip>
          <a:srcRect/>
          <a:stretch>
            <a:fillRect/>
          </a:stretch>
        </p:blipFill>
        <p:spPr bwMode="auto">
          <a:xfrm rot="3005988">
            <a:off x="6989047" y="365183"/>
            <a:ext cx="871013" cy="8588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Isosceles Triangle 10"/>
          <p:cNvSpPr/>
          <p:nvPr/>
        </p:nvSpPr>
        <p:spPr>
          <a:xfrm rot="20520000">
            <a:off x="7295570" y="404158"/>
            <a:ext cx="339213" cy="780870"/>
          </a:xfrm>
          <a:prstGeom prst="triangle">
            <a:avLst/>
          </a:prstGeom>
          <a:solidFill>
            <a:srgbClr val="FFFF00">
              <a:alpha val="6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map5.jpg"/>
          <p:cNvPicPr>
            <a:picLocks noChangeAspect="1"/>
          </p:cNvPicPr>
          <p:nvPr/>
        </p:nvPicPr>
        <p:blipFill rotWithShape="1">
          <a:blip r:embed="rId8" cstate="email">
            <a:extLst>
              <a:ext uri="{28A0092B-C50C-407E-A947-70E740481C1C}">
                <a14:useLocalDpi xmlns:a14="http://schemas.microsoft.com/office/drawing/2010/main" xmlns="" val="0"/>
              </a:ext>
            </a:extLst>
          </a:blip>
          <a:srcRect/>
          <a:stretch/>
        </p:blipFill>
        <p:spPr>
          <a:xfrm>
            <a:off x="4227564" y="1447800"/>
            <a:ext cx="3697236" cy="3412617"/>
          </a:xfrm>
          <a:prstGeom prst="rect">
            <a:avLst/>
          </a:prstGeom>
        </p:spPr>
      </p:pic>
      <p:sp>
        <p:nvSpPr>
          <p:cNvPr id="13" name="Rounded Rectangle 12">
            <a:hlinkClick r:id="rId9" action="ppaction://hlinksldjump"/>
          </p:cNvPr>
          <p:cNvSpPr/>
          <p:nvPr/>
        </p:nvSpPr>
        <p:spPr>
          <a:xfrm>
            <a:off x="4350490" y="4015691"/>
            <a:ext cx="1681551"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hlinkClick r:id="rId9" action="ppaction://hlinksldjump"/>
          </p:cNvPr>
          <p:cNvSpPr txBox="1"/>
          <p:nvPr/>
        </p:nvSpPr>
        <p:spPr>
          <a:xfrm>
            <a:off x="4350489" y="4162730"/>
            <a:ext cx="1681552"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Meet</a:t>
            </a:r>
            <a:endParaRPr lang="en-US" sz="2800" b="1" dirty="0">
              <a:solidFill>
                <a:schemeClr val="bg1"/>
              </a:solidFill>
              <a:latin typeface="Helvetica"/>
              <a:cs typeface="Helvetica"/>
            </a:endParaRPr>
          </a:p>
        </p:txBody>
      </p:sp>
      <p:sp>
        <p:nvSpPr>
          <p:cNvPr id="15" name="Rounded Rectangle 14">
            <a:hlinkClick r:id="rId10" action="ppaction://hlinksldjump"/>
          </p:cNvPr>
          <p:cNvSpPr/>
          <p:nvPr/>
        </p:nvSpPr>
        <p:spPr>
          <a:xfrm>
            <a:off x="6152576" y="4015691"/>
            <a:ext cx="1681551"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hlinkClick r:id="rId10" action="ppaction://hlinksldjump"/>
          </p:cNvPr>
          <p:cNvSpPr txBox="1"/>
          <p:nvPr/>
        </p:nvSpPr>
        <p:spPr>
          <a:xfrm>
            <a:off x="6152575" y="4155249"/>
            <a:ext cx="1681552"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Ignore</a:t>
            </a:r>
            <a:endParaRPr lang="en-US" sz="2800" b="1" dirty="0">
              <a:solidFill>
                <a:schemeClr val="bg1"/>
              </a:solidFill>
              <a:latin typeface="Helvetica"/>
              <a:cs typeface="Helvetica"/>
            </a:endParaRPr>
          </a:p>
        </p:txBody>
      </p:sp>
    </p:spTree>
    <p:extLst>
      <p:ext uri="{BB962C8B-B14F-4D97-AF65-F5344CB8AC3E}">
        <p14:creationId xmlns:p14="http://schemas.microsoft.com/office/powerpoint/2010/main" xmlns="" val="9386764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40074" y="5099578"/>
            <a:ext cx="3672135" cy="73437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ounded Rectangle 2">
            <a:hlinkClick r:id="rId3" action="ppaction://hlinksldjump"/>
          </p:cNvPr>
          <p:cNvSpPr/>
          <p:nvPr/>
        </p:nvSpPr>
        <p:spPr>
          <a:xfrm>
            <a:off x="4240074" y="5099578"/>
            <a:ext cx="1025137" cy="734376"/>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5265211" y="5223701"/>
            <a:ext cx="2646997"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EMERGENCY</a:t>
            </a:r>
            <a:endParaRPr lang="en-US" sz="2800" b="1" dirty="0">
              <a:solidFill>
                <a:schemeClr val="bg1"/>
              </a:solidFill>
              <a:latin typeface="Helvetica"/>
              <a:cs typeface="Helvetica"/>
            </a:endParaRPr>
          </a:p>
        </p:txBody>
      </p:sp>
      <p:sp>
        <p:nvSpPr>
          <p:cNvPr id="5" name="Right Arrow 4">
            <a:hlinkClick r:id="rId3" action="ppaction://hlinksldjump"/>
          </p:cNvPr>
          <p:cNvSpPr/>
          <p:nvPr/>
        </p:nvSpPr>
        <p:spPr>
          <a:xfrm>
            <a:off x="4469580" y="5271270"/>
            <a:ext cx="612022"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ed Rectangle 5">
            <a:hlinkClick r:id="rId4" action="ppaction://hlinksldjump"/>
          </p:cNvPr>
          <p:cNvSpPr/>
          <p:nvPr/>
        </p:nvSpPr>
        <p:spPr>
          <a:xfrm>
            <a:off x="5108728" y="404158"/>
            <a:ext cx="1681551"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hlinkClick r:id="rId4" action="ppaction://hlinksldjump"/>
          </p:cNvPr>
          <p:cNvSpPr txBox="1"/>
          <p:nvPr/>
        </p:nvSpPr>
        <p:spPr>
          <a:xfrm>
            <a:off x="5108728" y="509761"/>
            <a:ext cx="1681552"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Settings</a:t>
            </a:r>
            <a:endParaRPr lang="en-US" sz="2800" b="1" dirty="0">
              <a:solidFill>
                <a:schemeClr val="bg1"/>
              </a:solidFill>
              <a:latin typeface="Helvetica"/>
              <a:cs typeface="Helvetica"/>
            </a:endParaRPr>
          </a:p>
        </p:txBody>
      </p:sp>
      <p:sp>
        <p:nvSpPr>
          <p:cNvPr id="8" name="Rounded Rectangle 7">
            <a:hlinkClick r:id="rId5" action="ppaction://hlinksldjump"/>
          </p:cNvPr>
          <p:cNvSpPr/>
          <p:nvPr/>
        </p:nvSpPr>
        <p:spPr>
          <a:xfrm>
            <a:off x="4267200" y="404158"/>
            <a:ext cx="721373"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ight Arrow 8">
            <a:hlinkClick r:id="rId5" action="ppaction://hlinksldjump"/>
          </p:cNvPr>
          <p:cNvSpPr/>
          <p:nvPr/>
        </p:nvSpPr>
        <p:spPr>
          <a:xfrm rot="10800000">
            <a:off x="4390127" y="591802"/>
            <a:ext cx="430670"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2"/>
          <p:cNvPicPr>
            <a:picLocks noChangeAspect="1" noChangeArrowheads="1"/>
          </p:cNvPicPr>
          <p:nvPr/>
        </p:nvPicPr>
        <p:blipFill>
          <a:blip r:embed="rId6" cstate="email">
            <a:extLst>
              <a:ext uri="{BEBA8EAE-BF5A-486C-A8C5-ECC9F3942E4B}">
                <a14:imgProps xmlns:a14="http://schemas.microsoft.com/office/drawing/2010/main" xmlns="">
                  <a14:imgLayer r:embed="rId7">
                    <a14:imgEffect>
                      <a14:backgroundRemoval t="10000" b="90000" l="10000" r="90000">
                        <a14:foregroundMark x1="21400" y1="75659" x2="21400" y2="75659"/>
                      </a14:backgroundRemoval>
                    </a14:imgEffect>
                  </a14:imgLayer>
                </a14:imgProps>
              </a:ext>
              <a:ext uri="{28A0092B-C50C-407E-A947-70E740481C1C}">
                <a14:useLocalDpi xmlns:a14="http://schemas.microsoft.com/office/drawing/2010/main" xmlns="" val="0"/>
              </a:ext>
            </a:extLst>
          </a:blip>
          <a:srcRect/>
          <a:stretch>
            <a:fillRect/>
          </a:stretch>
        </p:blipFill>
        <p:spPr bwMode="auto">
          <a:xfrm rot="3005988">
            <a:off x="6989047" y="365183"/>
            <a:ext cx="871013" cy="8588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Isosceles Triangle 10"/>
          <p:cNvSpPr/>
          <p:nvPr/>
        </p:nvSpPr>
        <p:spPr>
          <a:xfrm rot="20520000">
            <a:off x="7295570" y="404158"/>
            <a:ext cx="339213" cy="780870"/>
          </a:xfrm>
          <a:prstGeom prst="triangle">
            <a:avLst/>
          </a:prstGeom>
          <a:solidFill>
            <a:srgbClr val="FFFF00">
              <a:alpha val="6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map5.jpg"/>
          <p:cNvPicPr>
            <a:picLocks noChangeAspect="1"/>
          </p:cNvPicPr>
          <p:nvPr/>
        </p:nvPicPr>
        <p:blipFill rotWithShape="1">
          <a:blip r:embed="rId8" cstate="email">
            <a:extLst>
              <a:ext uri="{28A0092B-C50C-407E-A947-70E740481C1C}">
                <a14:useLocalDpi xmlns:a14="http://schemas.microsoft.com/office/drawing/2010/main" xmlns="" val="0"/>
              </a:ext>
            </a:extLst>
          </a:blip>
          <a:srcRect/>
          <a:stretch/>
        </p:blipFill>
        <p:spPr>
          <a:xfrm>
            <a:off x="4227564" y="1447800"/>
            <a:ext cx="3697236" cy="3412617"/>
          </a:xfrm>
          <a:prstGeom prst="rect">
            <a:avLst/>
          </a:prstGeom>
        </p:spPr>
      </p:pic>
      <p:sp>
        <p:nvSpPr>
          <p:cNvPr id="13" name="Rectangle 12"/>
          <p:cNvSpPr/>
          <p:nvPr/>
        </p:nvSpPr>
        <p:spPr>
          <a:xfrm>
            <a:off x="4227563" y="1447803"/>
            <a:ext cx="3672135" cy="400110"/>
          </a:xfrm>
          <a:prstGeom prst="rect">
            <a:avLst/>
          </a:prstGeom>
          <a:solidFill>
            <a:srgbClr val="FFFF00">
              <a:alpha val="7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4227564" y="1447802"/>
            <a:ext cx="3606564" cy="400110"/>
          </a:xfrm>
          <a:prstGeom prst="rect">
            <a:avLst/>
          </a:prstGeom>
          <a:noFill/>
        </p:spPr>
        <p:txBody>
          <a:bodyPr wrap="square" rtlCol="0">
            <a:spAutoFit/>
          </a:bodyPr>
          <a:lstStyle/>
          <a:p>
            <a:r>
              <a:rPr lang="en-US" sz="2000" b="1" dirty="0" smtClean="0">
                <a:latin typeface="Helvetica"/>
                <a:cs typeface="Helvetica"/>
              </a:rPr>
              <a:t>Sending request to meet…</a:t>
            </a:r>
            <a:endParaRPr lang="en-US" sz="2000" b="1" dirty="0">
              <a:latin typeface="Helvetica"/>
              <a:cs typeface="Helvetica"/>
            </a:endParaRPr>
          </a:p>
        </p:txBody>
      </p:sp>
    </p:spTree>
    <p:extLst>
      <p:ext uri="{BB962C8B-B14F-4D97-AF65-F5344CB8AC3E}">
        <p14:creationId xmlns:p14="http://schemas.microsoft.com/office/powerpoint/2010/main" xmlns="" val="901208926"/>
      </p:ext>
    </p:extLst>
  </p:cSld>
  <p:clrMapOvr>
    <a:masterClrMapping/>
  </p:clrMapOvr>
  <mc:AlternateContent xmlns:mc="http://schemas.openxmlformats.org/markup-compatibility/2006">
    <mc:Choice xmlns:p14="http://schemas.microsoft.com/office/powerpoint/2010/main" xmlns="" Requires="p14">
      <p:transition spd="slow" p14:dur="2000" advClick="0" advTm="2000"/>
    </mc:Choice>
    <mc:Fallback>
      <p:transition spd="slow" advClick="0" advTm="2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40074" y="5099578"/>
            <a:ext cx="3672135" cy="73437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ounded Rectangle 2">
            <a:hlinkClick r:id="rId3" action="ppaction://hlinksldjump"/>
          </p:cNvPr>
          <p:cNvSpPr/>
          <p:nvPr/>
        </p:nvSpPr>
        <p:spPr>
          <a:xfrm>
            <a:off x="4240074" y="5099578"/>
            <a:ext cx="1025137" cy="734376"/>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5265211" y="5223701"/>
            <a:ext cx="2646997"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EMERGENCY</a:t>
            </a:r>
            <a:endParaRPr lang="en-US" sz="2800" b="1" dirty="0">
              <a:solidFill>
                <a:schemeClr val="bg1"/>
              </a:solidFill>
              <a:latin typeface="Helvetica"/>
              <a:cs typeface="Helvetica"/>
            </a:endParaRPr>
          </a:p>
        </p:txBody>
      </p:sp>
      <p:sp>
        <p:nvSpPr>
          <p:cNvPr id="5" name="Right Arrow 4">
            <a:hlinkClick r:id="rId3" action="ppaction://hlinksldjump"/>
          </p:cNvPr>
          <p:cNvSpPr/>
          <p:nvPr/>
        </p:nvSpPr>
        <p:spPr>
          <a:xfrm>
            <a:off x="4469580" y="5271270"/>
            <a:ext cx="612022"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ed Rectangle 5">
            <a:hlinkClick r:id="rId4" action="ppaction://hlinksldjump"/>
          </p:cNvPr>
          <p:cNvSpPr/>
          <p:nvPr/>
        </p:nvSpPr>
        <p:spPr>
          <a:xfrm>
            <a:off x="5108728" y="404158"/>
            <a:ext cx="1681551"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hlinkClick r:id="rId4" action="ppaction://hlinksldjump"/>
          </p:cNvPr>
          <p:cNvSpPr txBox="1"/>
          <p:nvPr/>
        </p:nvSpPr>
        <p:spPr>
          <a:xfrm>
            <a:off x="5108728" y="509761"/>
            <a:ext cx="1681552"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Settings</a:t>
            </a:r>
            <a:endParaRPr lang="en-US" sz="2800" b="1" dirty="0">
              <a:solidFill>
                <a:schemeClr val="bg1"/>
              </a:solidFill>
              <a:latin typeface="Helvetica"/>
              <a:cs typeface="Helvetica"/>
            </a:endParaRPr>
          </a:p>
        </p:txBody>
      </p:sp>
      <p:sp>
        <p:nvSpPr>
          <p:cNvPr id="8" name="Rounded Rectangle 7">
            <a:hlinkClick r:id="rId5" action="ppaction://hlinksldjump"/>
          </p:cNvPr>
          <p:cNvSpPr/>
          <p:nvPr/>
        </p:nvSpPr>
        <p:spPr>
          <a:xfrm>
            <a:off x="4267200" y="404158"/>
            <a:ext cx="721373"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ight Arrow 8">
            <a:hlinkClick r:id="rId5" action="ppaction://hlinksldjump"/>
          </p:cNvPr>
          <p:cNvSpPr/>
          <p:nvPr/>
        </p:nvSpPr>
        <p:spPr>
          <a:xfrm rot="10800000">
            <a:off x="4390127" y="591802"/>
            <a:ext cx="430670"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2"/>
          <p:cNvPicPr>
            <a:picLocks noChangeAspect="1" noChangeArrowheads="1"/>
          </p:cNvPicPr>
          <p:nvPr/>
        </p:nvPicPr>
        <p:blipFill>
          <a:blip r:embed="rId6" cstate="email">
            <a:extLst>
              <a:ext uri="{BEBA8EAE-BF5A-486C-A8C5-ECC9F3942E4B}">
                <a14:imgProps xmlns:a14="http://schemas.microsoft.com/office/drawing/2010/main" xmlns="">
                  <a14:imgLayer r:embed="rId7">
                    <a14:imgEffect>
                      <a14:backgroundRemoval t="10000" b="90000" l="10000" r="90000">
                        <a14:foregroundMark x1="21400" y1="75659" x2="21400" y2="75659"/>
                      </a14:backgroundRemoval>
                    </a14:imgEffect>
                  </a14:imgLayer>
                </a14:imgProps>
              </a:ext>
              <a:ext uri="{28A0092B-C50C-407E-A947-70E740481C1C}">
                <a14:useLocalDpi xmlns:a14="http://schemas.microsoft.com/office/drawing/2010/main" xmlns="" val="0"/>
              </a:ext>
            </a:extLst>
          </a:blip>
          <a:srcRect/>
          <a:stretch>
            <a:fillRect/>
          </a:stretch>
        </p:blipFill>
        <p:spPr bwMode="auto">
          <a:xfrm rot="3005988">
            <a:off x="6989047" y="365183"/>
            <a:ext cx="871013" cy="8588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Isosceles Triangle 10"/>
          <p:cNvSpPr/>
          <p:nvPr/>
        </p:nvSpPr>
        <p:spPr>
          <a:xfrm rot="20520000">
            <a:off x="7295570" y="404158"/>
            <a:ext cx="339213" cy="780870"/>
          </a:xfrm>
          <a:prstGeom prst="triangle">
            <a:avLst/>
          </a:prstGeom>
          <a:solidFill>
            <a:srgbClr val="FFFF00">
              <a:alpha val="6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267200" y="1531291"/>
            <a:ext cx="3672135" cy="1532775"/>
          </a:xfrm>
          <a:prstGeom prst="rect">
            <a:avLst/>
          </a:prstGeom>
          <a:solidFill>
            <a:srgbClr val="FFFF00">
              <a:alpha val="7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4258574" y="1524000"/>
            <a:ext cx="3606564" cy="461665"/>
          </a:xfrm>
          <a:prstGeom prst="rect">
            <a:avLst/>
          </a:prstGeom>
          <a:noFill/>
        </p:spPr>
        <p:txBody>
          <a:bodyPr wrap="square" rtlCol="0">
            <a:spAutoFit/>
          </a:bodyPr>
          <a:lstStyle/>
          <a:p>
            <a:r>
              <a:rPr lang="en-US" sz="2400" b="1" dirty="0" smtClean="0">
                <a:latin typeface="Helvetica"/>
                <a:cs typeface="Helvetica"/>
              </a:rPr>
              <a:t>Meet-up confirmed!</a:t>
            </a:r>
            <a:endParaRPr lang="en-US" sz="1400" b="1" dirty="0">
              <a:latin typeface="Helvetica"/>
              <a:cs typeface="Helvetica"/>
            </a:endParaRPr>
          </a:p>
        </p:txBody>
      </p:sp>
      <p:sp>
        <p:nvSpPr>
          <p:cNvPr id="14" name="Rounded Rectangle 13">
            <a:hlinkClick r:id="rId8" action="ppaction://hlinksldjump"/>
          </p:cNvPr>
          <p:cNvSpPr/>
          <p:nvPr/>
        </p:nvSpPr>
        <p:spPr>
          <a:xfrm>
            <a:off x="4354953" y="3366260"/>
            <a:ext cx="3466776" cy="564763"/>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a:hlinkClick r:id="rId8" action="ppaction://hlinksldjump"/>
          </p:cNvPr>
          <p:cNvSpPr txBox="1"/>
          <p:nvPr/>
        </p:nvSpPr>
        <p:spPr>
          <a:xfrm>
            <a:off x="4367551" y="3361600"/>
            <a:ext cx="3454178"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View new route</a:t>
            </a:r>
            <a:endParaRPr lang="en-US" sz="2800" b="1" dirty="0">
              <a:solidFill>
                <a:schemeClr val="bg1"/>
              </a:solidFill>
              <a:latin typeface="Helvetica"/>
              <a:cs typeface="Helvetica"/>
            </a:endParaRPr>
          </a:p>
        </p:txBody>
      </p:sp>
    </p:spTree>
    <p:extLst>
      <p:ext uri="{BB962C8B-B14F-4D97-AF65-F5344CB8AC3E}">
        <p14:creationId xmlns:p14="http://schemas.microsoft.com/office/powerpoint/2010/main" xmlns="" val="57724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6" name="Rectangle 5"/>
          <p:cNvSpPr/>
          <p:nvPr/>
        </p:nvSpPr>
        <p:spPr>
          <a:xfrm>
            <a:off x="152400" y="152400"/>
            <a:ext cx="2581656" cy="3182410"/>
          </a:xfrm>
          <a:prstGeom prst="rect">
            <a:avLst/>
          </a:prstGeom>
          <a:effectLst/>
        </p:spPr>
        <p:txBody>
          <a:bodyPr wrap="none">
            <a:spAutoFit/>
          </a:bodyPr>
          <a:lstStyle/>
          <a:p>
            <a:pPr>
              <a:lnSpc>
                <a:spcPct val="120000"/>
              </a:lnSpc>
            </a:pPr>
            <a:r>
              <a:rPr lang="en-US" sz="2400" dirty="0" smtClean="0">
                <a:latin typeface="Franklin Gothic Medium"/>
                <a:cs typeface="Franklin Gothic Medium"/>
              </a:rPr>
              <a:t>INTRODUCTION</a:t>
            </a:r>
          </a:p>
          <a:p>
            <a:pPr>
              <a:lnSpc>
                <a:spcPct val="120000"/>
              </a:lnSpc>
            </a:pPr>
            <a:r>
              <a:rPr lang="en-US" sz="2400" dirty="0" smtClean="0">
                <a:solidFill>
                  <a:schemeClr val="tx1">
                    <a:lumMod val="50000"/>
                    <a:lumOff val="50000"/>
                  </a:schemeClr>
                </a:solidFill>
                <a:latin typeface="Franklin Gothic Book"/>
                <a:cs typeface="Franklin Gothic Book"/>
              </a:rPr>
              <a:t>PREDISPOSITIONS</a:t>
            </a:r>
          </a:p>
          <a:p>
            <a:pPr>
              <a:lnSpc>
                <a:spcPct val="120000"/>
              </a:lnSpc>
            </a:pPr>
            <a:r>
              <a:rPr lang="en-US" sz="2400" dirty="0" smtClean="0">
                <a:solidFill>
                  <a:schemeClr val="tx1">
                    <a:lumMod val="50000"/>
                    <a:lumOff val="50000"/>
                  </a:schemeClr>
                </a:solidFill>
                <a:latin typeface="Franklin Gothic Book"/>
                <a:cs typeface="Franklin Gothic Book"/>
              </a:rPr>
              <a:t>RESEARCH</a:t>
            </a:r>
          </a:p>
          <a:p>
            <a:pPr>
              <a:lnSpc>
                <a:spcPct val="120000"/>
              </a:lnSpc>
            </a:pPr>
            <a:r>
              <a:rPr lang="en-US" sz="2400" dirty="0" smtClean="0">
                <a:solidFill>
                  <a:schemeClr val="tx1">
                    <a:lumMod val="50000"/>
                    <a:lumOff val="50000"/>
                  </a:schemeClr>
                </a:solidFill>
                <a:latin typeface="Franklin Gothic Book"/>
                <a:cs typeface="Franklin Gothic Book"/>
              </a:rPr>
              <a:t>INSIGHTS</a:t>
            </a:r>
          </a:p>
          <a:p>
            <a:pPr>
              <a:lnSpc>
                <a:spcPct val="120000"/>
              </a:lnSpc>
            </a:pPr>
            <a:r>
              <a:rPr lang="en-US" sz="2400" dirty="0" smtClean="0">
                <a:solidFill>
                  <a:schemeClr val="tx1">
                    <a:lumMod val="50000"/>
                    <a:lumOff val="50000"/>
                  </a:schemeClr>
                </a:solidFill>
                <a:latin typeface="Franklin Gothic Book"/>
                <a:cs typeface="Franklin Gothic Book"/>
              </a:rPr>
              <a:t>CONCEPTS</a:t>
            </a:r>
          </a:p>
          <a:p>
            <a:pPr>
              <a:lnSpc>
                <a:spcPct val="120000"/>
              </a:lnSpc>
            </a:pPr>
            <a:r>
              <a:rPr lang="en-US" sz="2400" dirty="0" smtClean="0">
                <a:solidFill>
                  <a:schemeClr val="tx1">
                    <a:lumMod val="50000"/>
                    <a:lumOff val="50000"/>
                  </a:schemeClr>
                </a:solidFill>
                <a:latin typeface="Franklin Gothic Book"/>
                <a:cs typeface="Franklin Gothic Book"/>
              </a:rPr>
              <a:t>PROTOTYPES</a:t>
            </a:r>
          </a:p>
          <a:p>
            <a:pPr>
              <a:lnSpc>
                <a:spcPct val="120000"/>
              </a:lnSpc>
            </a:pPr>
            <a:r>
              <a:rPr lang="en-US" sz="2400" dirty="0" smtClean="0">
                <a:solidFill>
                  <a:schemeClr val="tx1">
                    <a:lumMod val="50000"/>
                    <a:lumOff val="50000"/>
                  </a:schemeClr>
                </a:solidFill>
                <a:latin typeface="Franklin Gothic Book"/>
                <a:cs typeface="Franklin Gothic Book"/>
              </a:rPr>
              <a:t>STRATEGIES</a:t>
            </a:r>
          </a:p>
        </p:txBody>
      </p:sp>
      <p:sp>
        <p:nvSpPr>
          <p:cNvPr id="8" name="Rectangle 7"/>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048000" y="609600"/>
            <a:ext cx="6096000" cy="300082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4000" dirty="0" smtClean="0">
                <a:solidFill>
                  <a:schemeClr val="bg1">
                    <a:lumMod val="75000"/>
                  </a:schemeClr>
                </a:solidFill>
                <a:latin typeface="Franklin Gothic Medium"/>
                <a:cs typeface="Franklin Gothic Medium"/>
              </a:rPr>
              <a:t>The problem</a:t>
            </a:r>
          </a:p>
          <a:p>
            <a:pPr algn="ctr"/>
            <a:endParaRPr lang="en-US" sz="5400" dirty="0">
              <a:solidFill>
                <a:schemeClr val="bg1"/>
              </a:solidFill>
              <a:latin typeface="Franklin Gothic Medium"/>
              <a:cs typeface="Franklin Gothic Medium"/>
            </a:endParaRPr>
          </a:p>
          <a:p>
            <a:pPr algn="ctr"/>
            <a:r>
              <a:rPr lang="en-US" sz="5400" dirty="0" smtClean="0">
                <a:solidFill>
                  <a:schemeClr val="bg1"/>
                </a:solidFill>
                <a:latin typeface="Franklin Gothic Medium"/>
                <a:cs typeface="Franklin Gothic Medium"/>
              </a:rPr>
              <a:t>The mission</a:t>
            </a:r>
          </a:p>
          <a:p>
            <a:pPr algn="ctr"/>
            <a:endParaRPr lang="en-US" sz="4100" dirty="0">
              <a:solidFill>
                <a:srgbClr val="A6A6A6"/>
              </a:solidFill>
              <a:latin typeface="Franklin Gothic Medium"/>
              <a:cs typeface="Franklin Gothic Medium"/>
            </a:endParaRPr>
          </a:p>
        </p:txBody>
      </p:sp>
    </p:spTree>
    <p:extLst>
      <p:ext uri="{BB962C8B-B14F-4D97-AF65-F5344CB8AC3E}">
        <p14:creationId xmlns:p14="http://schemas.microsoft.com/office/powerpoint/2010/main" xmlns="" val="3662074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40074" y="5099578"/>
            <a:ext cx="3672135" cy="73437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ounded Rectangle 2">
            <a:hlinkClick r:id="rId3" action="ppaction://hlinksldjump"/>
          </p:cNvPr>
          <p:cNvSpPr/>
          <p:nvPr/>
        </p:nvSpPr>
        <p:spPr>
          <a:xfrm>
            <a:off x="4240074" y="5099578"/>
            <a:ext cx="1025137" cy="734376"/>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5265211" y="5223701"/>
            <a:ext cx="2646997"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EMERGENCY</a:t>
            </a:r>
            <a:endParaRPr lang="en-US" sz="2800" b="1" dirty="0">
              <a:solidFill>
                <a:schemeClr val="bg1"/>
              </a:solidFill>
              <a:latin typeface="Helvetica"/>
              <a:cs typeface="Helvetica"/>
            </a:endParaRPr>
          </a:p>
        </p:txBody>
      </p:sp>
      <p:sp>
        <p:nvSpPr>
          <p:cNvPr id="5" name="Right Arrow 4">
            <a:hlinkClick r:id="rId3" action="ppaction://hlinksldjump"/>
          </p:cNvPr>
          <p:cNvSpPr/>
          <p:nvPr/>
        </p:nvSpPr>
        <p:spPr>
          <a:xfrm>
            <a:off x="4469580" y="5271270"/>
            <a:ext cx="612022"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ed Rectangle 5">
            <a:hlinkClick r:id="rId4" action="ppaction://hlinksldjump"/>
          </p:cNvPr>
          <p:cNvSpPr/>
          <p:nvPr/>
        </p:nvSpPr>
        <p:spPr>
          <a:xfrm>
            <a:off x="5108728" y="404158"/>
            <a:ext cx="1681551"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hlinkClick r:id="rId4" action="ppaction://hlinksldjump"/>
          </p:cNvPr>
          <p:cNvSpPr txBox="1"/>
          <p:nvPr/>
        </p:nvSpPr>
        <p:spPr>
          <a:xfrm>
            <a:off x="5108728" y="509761"/>
            <a:ext cx="1681552"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Settings</a:t>
            </a:r>
            <a:endParaRPr lang="en-US" sz="2800" b="1" dirty="0">
              <a:solidFill>
                <a:schemeClr val="bg1"/>
              </a:solidFill>
              <a:latin typeface="Helvetica"/>
              <a:cs typeface="Helvetica"/>
            </a:endParaRPr>
          </a:p>
        </p:txBody>
      </p:sp>
      <p:sp>
        <p:nvSpPr>
          <p:cNvPr id="8" name="Rounded Rectangle 7">
            <a:hlinkClick r:id="rId5" action="ppaction://hlinksldjump"/>
          </p:cNvPr>
          <p:cNvSpPr/>
          <p:nvPr/>
        </p:nvSpPr>
        <p:spPr>
          <a:xfrm>
            <a:off x="4267200" y="404158"/>
            <a:ext cx="721373"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ight Arrow 8">
            <a:hlinkClick r:id="rId5" action="ppaction://hlinksldjump"/>
          </p:cNvPr>
          <p:cNvSpPr/>
          <p:nvPr/>
        </p:nvSpPr>
        <p:spPr>
          <a:xfrm rot="10800000">
            <a:off x="4390127" y="591802"/>
            <a:ext cx="430670"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2"/>
          <p:cNvPicPr>
            <a:picLocks noChangeAspect="1" noChangeArrowheads="1"/>
          </p:cNvPicPr>
          <p:nvPr/>
        </p:nvPicPr>
        <p:blipFill>
          <a:blip r:embed="rId6" cstate="email">
            <a:extLst>
              <a:ext uri="{BEBA8EAE-BF5A-486C-A8C5-ECC9F3942E4B}">
                <a14:imgProps xmlns:a14="http://schemas.microsoft.com/office/drawing/2010/main" xmlns="">
                  <a14:imgLayer r:embed="rId7">
                    <a14:imgEffect>
                      <a14:backgroundRemoval t="10000" b="90000" l="10000" r="90000">
                        <a14:foregroundMark x1="21400" y1="75659" x2="21400" y2="75659"/>
                      </a14:backgroundRemoval>
                    </a14:imgEffect>
                  </a14:imgLayer>
                </a14:imgProps>
              </a:ext>
              <a:ext uri="{28A0092B-C50C-407E-A947-70E740481C1C}">
                <a14:useLocalDpi xmlns:a14="http://schemas.microsoft.com/office/drawing/2010/main" xmlns="" val="0"/>
              </a:ext>
            </a:extLst>
          </a:blip>
          <a:srcRect/>
          <a:stretch>
            <a:fillRect/>
          </a:stretch>
        </p:blipFill>
        <p:spPr bwMode="auto">
          <a:xfrm rot="3005988">
            <a:off x="6989047" y="365183"/>
            <a:ext cx="871013" cy="8588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Isosceles Triangle 10"/>
          <p:cNvSpPr/>
          <p:nvPr/>
        </p:nvSpPr>
        <p:spPr>
          <a:xfrm rot="20520000">
            <a:off x="7295570" y="404158"/>
            <a:ext cx="339213" cy="780870"/>
          </a:xfrm>
          <a:prstGeom prst="triangle">
            <a:avLst/>
          </a:prstGeom>
          <a:solidFill>
            <a:srgbClr val="FFFF00">
              <a:alpha val="6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map6.jpg"/>
          <p:cNvPicPr>
            <a:picLocks noChangeAspect="1"/>
          </p:cNvPicPr>
          <p:nvPr/>
        </p:nvPicPr>
        <p:blipFill rotWithShape="1">
          <a:blip r:embed="rId8" cstate="email">
            <a:extLst>
              <a:ext uri="{28A0092B-C50C-407E-A947-70E740481C1C}">
                <a14:useLocalDpi xmlns:a14="http://schemas.microsoft.com/office/drawing/2010/main" xmlns="" val="0"/>
              </a:ext>
            </a:extLst>
          </a:blip>
          <a:srcRect/>
          <a:stretch/>
        </p:blipFill>
        <p:spPr>
          <a:xfrm>
            <a:off x="4267200" y="1447800"/>
            <a:ext cx="3673045" cy="3412617"/>
          </a:xfrm>
          <a:prstGeom prst="rect">
            <a:avLst/>
          </a:prstGeom>
        </p:spPr>
      </p:pic>
      <p:sp>
        <p:nvSpPr>
          <p:cNvPr id="13" name="Rounded Rectangle 12"/>
          <p:cNvSpPr/>
          <p:nvPr/>
        </p:nvSpPr>
        <p:spPr>
          <a:xfrm>
            <a:off x="4267951" y="4079548"/>
            <a:ext cx="1681551"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ounded Rectangle 13"/>
          <p:cNvSpPr/>
          <p:nvPr/>
        </p:nvSpPr>
        <p:spPr>
          <a:xfrm>
            <a:off x="6257782" y="4079548"/>
            <a:ext cx="1681551"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4267200" y="4154269"/>
            <a:ext cx="1681552" cy="646331"/>
          </a:xfrm>
          <a:prstGeom prst="rect">
            <a:avLst/>
          </a:prstGeom>
          <a:noFill/>
        </p:spPr>
        <p:txBody>
          <a:bodyPr wrap="square" rtlCol="0">
            <a:spAutoFit/>
          </a:bodyPr>
          <a:lstStyle/>
          <a:p>
            <a:pPr algn="ctr"/>
            <a:r>
              <a:rPr lang="en-US" b="1" dirty="0" smtClean="0">
                <a:solidFill>
                  <a:schemeClr val="bg1"/>
                </a:solidFill>
                <a:latin typeface="Helvetica"/>
                <a:cs typeface="Helvetica"/>
              </a:rPr>
              <a:t>Accept new route</a:t>
            </a:r>
            <a:endParaRPr lang="en-US" b="1" dirty="0">
              <a:solidFill>
                <a:schemeClr val="bg1"/>
              </a:solidFill>
              <a:latin typeface="Helvetica"/>
              <a:cs typeface="Helvetica"/>
            </a:endParaRPr>
          </a:p>
        </p:txBody>
      </p:sp>
      <p:sp>
        <p:nvSpPr>
          <p:cNvPr id="16" name="TextBox 15"/>
          <p:cNvSpPr txBox="1"/>
          <p:nvPr/>
        </p:nvSpPr>
        <p:spPr>
          <a:xfrm>
            <a:off x="6210157" y="4124854"/>
            <a:ext cx="1769355" cy="646331"/>
          </a:xfrm>
          <a:prstGeom prst="rect">
            <a:avLst/>
          </a:prstGeom>
          <a:noFill/>
        </p:spPr>
        <p:txBody>
          <a:bodyPr wrap="square" rtlCol="0">
            <a:spAutoFit/>
          </a:bodyPr>
          <a:lstStyle/>
          <a:p>
            <a:pPr algn="ctr"/>
            <a:r>
              <a:rPr lang="en-US" b="1" dirty="0" smtClean="0">
                <a:solidFill>
                  <a:schemeClr val="bg1"/>
                </a:solidFill>
                <a:latin typeface="Helvetica"/>
                <a:cs typeface="Helvetica"/>
              </a:rPr>
              <a:t>Propose new meet-up point</a:t>
            </a:r>
            <a:endParaRPr lang="en-US" b="1" dirty="0">
              <a:solidFill>
                <a:schemeClr val="bg1"/>
              </a:solidFill>
              <a:latin typeface="Helvetica"/>
              <a:cs typeface="Helvetica"/>
            </a:endParaRPr>
          </a:p>
        </p:txBody>
      </p:sp>
    </p:spTree>
    <p:extLst>
      <p:ext uri="{BB962C8B-B14F-4D97-AF65-F5344CB8AC3E}">
        <p14:creationId xmlns:p14="http://schemas.microsoft.com/office/powerpoint/2010/main" xmlns="" val="28216951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40074" y="5099578"/>
            <a:ext cx="3672135" cy="73437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ounded Rectangle 2">
            <a:hlinkClick r:id="rId3" action="ppaction://hlinksldjump"/>
          </p:cNvPr>
          <p:cNvSpPr/>
          <p:nvPr/>
        </p:nvSpPr>
        <p:spPr>
          <a:xfrm>
            <a:off x="4240074" y="5099578"/>
            <a:ext cx="1025137" cy="734376"/>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5265211" y="5223701"/>
            <a:ext cx="2646997"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EMERGENCY</a:t>
            </a:r>
            <a:endParaRPr lang="en-US" sz="2800" b="1" dirty="0">
              <a:solidFill>
                <a:schemeClr val="bg1"/>
              </a:solidFill>
              <a:latin typeface="Helvetica"/>
              <a:cs typeface="Helvetica"/>
            </a:endParaRPr>
          </a:p>
        </p:txBody>
      </p:sp>
      <p:sp>
        <p:nvSpPr>
          <p:cNvPr id="5" name="Right Arrow 4">
            <a:hlinkClick r:id="rId3" action="ppaction://hlinksldjump"/>
          </p:cNvPr>
          <p:cNvSpPr/>
          <p:nvPr/>
        </p:nvSpPr>
        <p:spPr>
          <a:xfrm>
            <a:off x="4469580" y="5271270"/>
            <a:ext cx="612022"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4240074" y="448530"/>
            <a:ext cx="3672135" cy="523220"/>
          </a:xfrm>
          <a:prstGeom prst="rect">
            <a:avLst/>
          </a:prstGeom>
          <a:noFill/>
        </p:spPr>
        <p:txBody>
          <a:bodyPr wrap="square" rtlCol="0">
            <a:spAutoFit/>
          </a:bodyPr>
          <a:lstStyle/>
          <a:p>
            <a:pPr algn="ctr"/>
            <a:r>
              <a:rPr lang="en-US" sz="2800" b="1" dirty="0" smtClean="0">
                <a:latin typeface="Helvetica"/>
                <a:cs typeface="Helvetica"/>
              </a:rPr>
              <a:t>Are you a human? </a:t>
            </a:r>
            <a:endParaRPr lang="en-US" sz="2800" b="1" dirty="0">
              <a:latin typeface="Helvetica"/>
              <a:cs typeface="Helvetica"/>
            </a:endParaRPr>
          </a:p>
        </p:txBody>
      </p:sp>
      <p:cxnSp>
        <p:nvCxnSpPr>
          <p:cNvPr id="7" name="Straight Connector 6"/>
          <p:cNvCxnSpPr/>
          <p:nvPr/>
        </p:nvCxnSpPr>
        <p:spPr>
          <a:xfrm>
            <a:off x="5020399" y="2850544"/>
            <a:ext cx="872133" cy="810874"/>
          </a:xfrm>
          <a:prstGeom prst="line">
            <a:avLst/>
          </a:prstGeom>
          <a:ln w="635000" cap="rnd" cmpd="sng"/>
          <a:effectLst/>
        </p:spPr>
        <p:style>
          <a:lnRef idx="2">
            <a:schemeClr val="accent3"/>
          </a:lnRef>
          <a:fillRef idx="0">
            <a:schemeClr val="accent3"/>
          </a:fillRef>
          <a:effectRef idx="1">
            <a:schemeClr val="accent3"/>
          </a:effectRef>
          <a:fontRef idx="minor">
            <a:schemeClr val="tx1"/>
          </a:fontRef>
        </p:style>
      </p:cxnSp>
      <p:cxnSp>
        <p:nvCxnSpPr>
          <p:cNvPr id="8" name="Straight Connector 7"/>
          <p:cNvCxnSpPr/>
          <p:nvPr/>
        </p:nvCxnSpPr>
        <p:spPr>
          <a:xfrm flipH="1">
            <a:off x="5892532" y="1520082"/>
            <a:ext cx="1216395" cy="2141336"/>
          </a:xfrm>
          <a:prstGeom prst="line">
            <a:avLst/>
          </a:prstGeom>
          <a:ln w="635000" cap="rnd" cmpd="sng"/>
          <a:effectLst/>
        </p:spPr>
        <p:style>
          <a:lnRef idx="2">
            <a:schemeClr val="accent3"/>
          </a:lnRef>
          <a:fillRef idx="0">
            <a:schemeClr val="accent3"/>
          </a:fillRef>
          <a:effectRef idx="1">
            <a:schemeClr val="accent3"/>
          </a:effectRef>
          <a:fontRef idx="minor">
            <a:schemeClr val="tx1"/>
          </a:fontRef>
        </p:style>
      </p:cxnSp>
      <p:sp>
        <p:nvSpPr>
          <p:cNvPr id="9" name="Oval 8">
            <a:hlinkClick r:id="rId4" action="ppaction://hlinksldjump"/>
          </p:cNvPr>
          <p:cNvSpPr/>
          <p:nvPr/>
        </p:nvSpPr>
        <p:spPr>
          <a:xfrm>
            <a:off x="4645538" y="2475699"/>
            <a:ext cx="726777" cy="726777"/>
          </a:xfrm>
          <a:prstGeom prst="ellipse">
            <a:avLst/>
          </a:prstGeom>
          <a:gradFill flip="none" rotWithShape="1">
            <a:gsLst>
              <a:gs pos="0">
                <a:schemeClr val="accent1">
                  <a:tint val="100000"/>
                  <a:shade val="100000"/>
                  <a:satMod val="130000"/>
                  <a:alpha val="48000"/>
                </a:schemeClr>
              </a:gs>
              <a:gs pos="100000">
                <a:schemeClr val="accent1">
                  <a:tint val="50000"/>
                  <a:shade val="100000"/>
                  <a:satMod val="350000"/>
                  <a:alpha val="4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8266717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40074" y="5099578"/>
            <a:ext cx="3672135" cy="73437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ounded Rectangle 2">
            <a:hlinkClick r:id="rId3" action="ppaction://hlinksldjump"/>
          </p:cNvPr>
          <p:cNvSpPr/>
          <p:nvPr/>
        </p:nvSpPr>
        <p:spPr>
          <a:xfrm>
            <a:off x="4240074" y="5099578"/>
            <a:ext cx="1025137" cy="734376"/>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5265211" y="5223701"/>
            <a:ext cx="2646997"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EMERGENCY</a:t>
            </a:r>
            <a:endParaRPr lang="en-US" sz="2800" b="1" dirty="0">
              <a:solidFill>
                <a:schemeClr val="bg1"/>
              </a:solidFill>
              <a:latin typeface="Helvetica"/>
              <a:cs typeface="Helvetica"/>
            </a:endParaRPr>
          </a:p>
        </p:txBody>
      </p:sp>
      <p:sp>
        <p:nvSpPr>
          <p:cNvPr id="5" name="Right Arrow 4">
            <a:hlinkClick r:id="rId3" action="ppaction://hlinksldjump"/>
          </p:cNvPr>
          <p:cNvSpPr/>
          <p:nvPr/>
        </p:nvSpPr>
        <p:spPr>
          <a:xfrm>
            <a:off x="4469580" y="5271270"/>
            <a:ext cx="612022"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4240074" y="448530"/>
            <a:ext cx="3672135" cy="523220"/>
          </a:xfrm>
          <a:prstGeom prst="rect">
            <a:avLst/>
          </a:prstGeom>
          <a:noFill/>
        </p:spPr>
        <p:txBody>
          <a:bodyPr wrap="square" rtlCol="0">
            <a:spAutoFit/>
          </a:bodyPr>
          <a:lstStyle/>
          <a:p>
            <a:pPr algn="ctr"/>
            <a:r>
              <a:rPr lang="en-US" sz="2800" b="1" dirty="0" smtClean="0">
                <a:latin typeface="Helvetica"/>
                <a:cs typeface="Helvetica"/>
              </a:rPr>
              <a:t>Are you a human? </a:t>
            </a:r>
            <a:endParaRPr lang="en-US" sz="2800" b="1" dirty="0">
              <a:latin typeface="Helvetica"/>
              <a:cs typeface="Helvetica"/>
            </a:endParaRPr>
          </a:p>
        </p:txBody>
      </p:sp>
      <p:cxnSp>
        <p:nvCxnSpPr>
          <p:cNvPr id="7" name="Straight Connector 6"/>
          <p:cNvCxnSpPr/>
          <p:nvPr/>
        </p:nvCxnSpPr>
        <p:spPr>
          <a:xfrm>
            <a:off x="5020399" y="2850544"/>
            <a:ext cx="872133" cy="810874"/>
          </a:xfrm>
          <a:prstGeom prst="line">
            <a:avLst/>
          </a:prstGeom>
          <a:ln w="635000" cap="rnd" cmpd="sng"/>
          <a:effectLst/>
        </p:spPr>
        <p:style>
          <a:lnRef idx="2">
            <a:schemeClr val="accent3"/>
          </a:lnRef>
          <a:fillRef idx="0">
            <a:schemeClr val="accent3"/>
          </a:fillRef>
          <a:effectRef idx="1">
            <a:schemeClr val="accent3"/>
          </a:effectRef>
          <a:fontRef idx="minor">
            <a:schemeClr val="tx1"/>
          </a:fontRef>
        </p:style>
      </p:cxnSp>
      <p:cxnSp>
        <p:nvCxnSpPr>
          <p:cNvPr id="8" name="Straight Connector 7"/>
          <p:cNvCxnSpPr/>
          <p:nvPr/>
        </p:nvCxnSpPr>
        <p:spPr>
          <a:xfrm flipH="1">
            <a:off x="5892532" y="1520082"/>
            <a:ext cx="1216395" cy="2141336"/>
          </a:xfrm>
          <a:prstGeom prst="line">
            <a:avLst/>
          </a:prstGeom>
          <a:ln w="635000" cap="rnd" cmpd="sng"/>
          <a:effectLst/>
        </p:spPr>
        <p:style>
          <a:lnRef idx="2">
            <a:schemeClr val="accent3"/>
          </a:lnRef>
          <a:fillRef idx="0">
            <a:schemeClr val="accent3"/>
          </a:fillRef>
          <a:effectRef idx="1">
            <a:schemeClr val="accent3"/>
          </a:effectRef>
          <a:fontRef idx="minor">
            <a:schemeClr val="tx1"/>
          </a:fontRef>
        </p:style>
      </p:cxnSp>
      <p:sp>
        <p:nvSpPr>
          <p:cNvPr id="9" name="Oval 8">
            <a:hlinkClick r:id="rId4" action="ppaction://hlinksldjump"/>
          </p:cNvPr>
          <p:cNvSpPr/>
          <p:nvPr/>
        </p:nvSpPr>
        <p:spPr>
          <a:xfrm>
            <a:off x="4645538" y="2475699"/>
            <a:ext cx="726777" cy="726777"/>
          </a:xfrm>
          <a:prstGeom prst="ellipse">
            <a:avLst/>
          </a:prstGeom>
          <a:gradFill flip="none" rotWithShape="1">
            <a:gsLst>
              <a:gs pos="0">
                <a:schemeClr val="accent1">
                  <a:tint val="100000"/>
                  <a:shade val="100000"/>
                  <a:satMod val="130000"/>
                  <a:alpha val="48000"/>
                </a:schemeClr>
              </a:gs>
              <a:gs pos="100000">
                <a:schemeClr val="accent1">
                  <a:tint val="50000"/>
                  <a:shade val="100000"/>
                  <a:satMod val="350000"/>
                  <a:alpha val="4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995291672"/>
      </p:ext>
    </p:extLst>
  </p:cSld>
  <p:clrMapOvr>
    <a:masterClrMapping/>
  </p:clrMapOvr>
  <mc:AlternateContent xmlns:mc="http://schemas.openxmlformats.org/markup-compatibility/2006">
    <mc:Choice xmlns:p14="http://schemas.microsoft.com/office/powerpoint/2010/main" xmlns="" Requires="p14">
      <p:transition spd="slow" p14:dur="2000" advClick="0" advTm="2500"/>
    </mc:Choice>
    <mc:Fallback>
      <p:transition spd="slow" advClick="0" advTm="25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05556E-6 3.7037E-7 L 0.09635 0.12106 L 0.22969 -0.19259 " pathEditMode="relative" ptsTypes="AAA">
                                      <p:cBhvr>
                                        <p:cTn id="6"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40074" y="5099578"/>
            <a:ext cx="3672135" cy="73437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ounded Rectangle 2">
            <a:hlinkClick r:id="rId3" action="ppaction://hlinksldjump"/>
          </p:cNvPr>
          <p:cNvSpPr/>
          <p:nvPr/>
        </p:nvSpPr>
        <p:spPr>
          <a:xfrm>
            <a:off x="4240074" y="5099578"/>
            <a:ext cx="1025137" cy="734376"/>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5265211" y="5223701"/>
            <a:ext cx="2646997"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EMERGENCY</a:t>
            </a:r>
            <a:endParaRPr lang="en-US" sz="2800" b="1" dirty="0">
              <a:solidFill>
                <a:schemeClr val="bg1"/>
              </a:solidFill>
              <a:latin typeface="Helvetica"/>
              <a:cs typeface="Helvetica"/>
            </a:endParaRPr>
          </a:p>
        </p:txBody>
      </p:sp>
      <p:sp>
        <p:nvSpPr>
          <p:cNvPr id="5" name="Right Arrow 4">
            <a:hlinkClick r:id="rId3" action="ppaction://hlinksldjump"/>
          </p:cNvPr>
          <p:cNvSpPr/>
          <p:nvPr/>
        </p:nvSpPr>
        <p:spPr>
          <a:xfrm>
            <a:off x="4469580" y="5271270"/>
            <a:ext cx="612022"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ed Rectangle 5">
            <a:hlinkClick r:id="rId4" action="ppaction://hlinksldjump"/>
          </p:cNvPr>
          <p:cNvSpPr/>
          <p:nvPr/>
        </p:nvSpPr>
        <p:spPr>
          <a:xfrm>
            <a:off x="4267200" y="533400"/>
            <a:ext cx="3672135" cy="855988"/>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ounded Rectangle 6">
            <a:hlinkClick r:id="rId5" action="ppaction://hlinksldjump"/>
          </p:cNvPr>
          <p:cNvSpPr/>
          <p:nvPr/>
        </p:nvSpPr>
        <p:spPr>
          <a:xfrm>
            <a:off x="4267200" y="1609190"/>
            <a:ext cx="3672135" cy="855988"/>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a:hlinkClick r:id="rId6" action="ppaction://hlinksldjump"/>
          </p:cNvPr>
          <p:cNvSpPr/>
          <p:nvPr/>
        </p:nvSpPr>
        <p:spPr>
          <a:xfrm>
            <a:off x="4267200" y="2690818"/>
            <a:ext cx="3672135" cy="855988"/>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hlinkClick r:id="rId4" action="ppaction://hlinksldjump"/>
          </p:cNvPr>
          <p:cNvSpPr txBox="1"/>
          <p:nvPr/>
        </p:nvSpPr>
        <p:spPr>
          <a:xfrm>
            <a:off x="3838148" y="496550"/>
            <a:ext cx="2585796" cy="830997"/>
          </a:xfrm>
          <a:prstGeom prst="rect">
            <a:avLst/>
          </a:prstGeom>
          <a:noFill/>
        </p:spPr>
        <p:txBody>
          <a:bodyPr wrap="square" rtlCol="0">
            <a:spAutoFit/>
          </a:bodyPr>
          <a:lstStyle/>
          <a:p>
            <a:pPr algn="ctr"/>
            <a:r>
              <a:rPr lang="en-US" sz="4800" b="1" dirty="0" smtClean="0">
                <a:solidFill>
                  <a:schemeClr val="bg1"/>
                </a:solidFill>
                <a:latin typeface="Helvetica"/>
                <a:cs typeface="Helvetica"/>
              </a:rPr>
              <a:t>Map</a:t>
            </a:r>
            <a:endParaRPr lang="en-US" sz="4800" b="1" dirty="0">
              <a:solidFill>
                <a:schemeClr val="bg1"/>
              </a:solidFill>
              <a:latin typeface="Helvetica"/>
              <a:cs typeface="Helvetica"/>
            </a:endParaRPr>
          </a:p>
        </p:txBody>
      </p:sp>
      <p:sp>
        <p:nvSpPr>
          <p:cNvPr id="10" name="TextBox 9">
            <a:hlinkClick r:id="rId5" action="ppaction://hlinksldjump"/>
          </p:cNvPr>
          <p:cNvSpPr txBox="1"/>
          <p:nvPr/>
        </p:nvSpPr>
        <p:spPr>
          <a:xfrm>
            <a:off x="4419586" y="1577299"/>
            <a:ext cx="2585796" cy="830997"/>
          </a:xfrm>
          <a:prstGeom prst="rect">
            <a:avLst/>
          </a:prstGeom>
          <a:noFill/>
        </p:spPr>
        <p:txBody>
          <a:bodyPr wrap="square" rtlCol="0">
            <a:spAutoFit/>
          </a:bodyPr>
          <a:lstStyle/>
          <a:p>
            <a:r>
              <a:rPr lang="en-US" sz="4800" b="1" dirty="0" smtClean="0">
                <a:solidFill>
                  <a:schemeClr val="bg1"/>
                </a:solidFill>
                <a:latin typeface="Helvetica"/>
                <a:cs typeface="Helvetica"/>
              </a:rPr>
              <a:t>Guide</a:t>
            </a:r>
            <a:endParaRPr lang="en-US" sz="4800" b="1" dirty="0">
              <a:solidFill>
                <a:schemeClr val="bg1"/>
              </a:solidFill>
              <a:latin typeface="Helvetica"/>
              <a:cs typeface="Helvetica"/>
            </a:endParaRPr>
          </a:p>
        </p:txBody>
      </p:sp>
      <p:sp>
        <p:nvSpPr>
          <p:cNvPr id="11" name="Rounded Rectangle 10">
            <a:hlinkClick r:id="rId7" action="ppaction://hlinksldjump"/>
          </p:cNvPr>
          <p:cNvSpPr/>
          <p:nvPr/>
        </p:nvSpPr>
        <p:spPr>
          <a:xfrm>
            <a:off x="4267200" y="3758813"/>
            <a:ext cx="3672135" cy="855988"/>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a:hlinkClick r:id="rId7" action="ppaction://hlinksldjump"/>
          </p:cNvPr>
          <p:cNvSpPr txBox="1"/>
          <p:nvPr/>
        </p:nvSpPr>
        <p:spPr>
          <a:xfrm>
            <a:off x="4419586" y="3758813"/>
            <a:ext cx="3320225" cy="830997"/>
          </a:xfrm>
          <a:prstGeom prst="rect">
            <a:avLst/>
          </a:prstGeom>
          <a:noFill/>
        </p:spPr>
        <p:txBody>
          <a:bodyPr wrap="square" rtlCol="0">
            <a:spAutoFit/>
          </a:bodyPr>
          <a:lstStyle/>
          <a:p>
            <a:r>
              <a:rPr lang="en-US" sz="2400" b="1" dirty="0" smtClean="0">
                <a:solidFill>
                  <a:schemeClr val="bg1"/>
                </a:solidFill>
                <a:latin typeface="Helvetica"/>
                <a:cs typeface="Helvetica"/>
              </a:rPr>
              <a:t>Report zombie activity</a:t>
            </a:r>
            <a:endParaRPr lang="en-US" sz="2400" b="1" dirty="0">
              <a:solidFill>
                <a:schemeClr val="bg1"/>
              </a:solidFill>
              <a:latin typeface="Helvetica"/>
              <a:cs typeface="Helvetica"/>
            </a:endParaRPr>
          </a:p>
        </p:txBody>
      </p:sp>
      <p:sp>
        <p:nvSpPr>
          <p:cNvPr id="13" name="TextBox 12">
            <a:hlinkClick r:id="rId6" action="ppaction://hlinksldjump"/>
          </p:cNvPr>
          <p:cNvSpPr txBox="1"/>
          <p:nvPr/>
        </p:nvSpPr>
        <p:spPr>
          <a:xfrm>
            <a:off x="4419586" y="2668184"/>
            <a:ext cx="2585796" cy="830997"/>
          </a:xfrm>
          <a:prstGeom prst="rect">
            <a:avLst/>
          </a:prstGeom>
          <a:noFill/>
        </p:spPr>
        <p:txBody>
          <a:bodyPr wrap="square" rtlCol="0">
            <a:spAutoFit/>
          </a:bodyPr>
          <a:lstStyle/>
          <a:p>
            <a:r>
              <a:rPr lang="en-US" sz="4800" b="1" dirty="0" smtClean="0">
                <a:solidFill>
                  <a:schemeClr val="bg1"/>
                </a:solidFill>
                <a:latin typeface="Helvetica"/>
                <a:cs typeface="Helvetica"/>
              </a:rPr>
              <a:t>Groups</a:t>
            </a:r>
            <a:endParaRPr lang="en-US" sz="4800" b="1" dirty="0">
              <a:solidFill>
                <a:schemeClr val="bg1"/>
              </a:solidFill>
              <a:latin typeface="Helvetica"/>
              <a:cs typeface="Helvetica"/>
            </a:endParaRPr>
          </a:p>
        </p:txBody>
      </p:sp>
    </p:spTree>
    <p:extLst>
      <p:ext uri="{BB962C8B-B14F-4D97-AF65-F5344CB8AC3E}">
        <p14:creationId xmlns:p14="http://schemas.microsoft.com/office/powerpoint/2010/main" xmlns="" val="40307737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40074" y="5099578"/>
            <a:ext cx="3672135" cy="73437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ounded Rectangle 2">
            <a:hlinkClick r:id="rId3" action="ppaction://hlinksldjump"/>
          </p:cNvPr>
          <p:cNvSpPr/>
          <p:nvPr/>
        </p:nvSpPr>
        <p:spPr>
          <a:xfrm>
            <a:off x="4240074" y="5099578"/>
            <a:ext cx="1025137" cy="734376"/>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5265211" y="5223701"/>
            <a:ext cx="2646997"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EMERGENCY</a:t>
            </a:r>
            <a:endParaRPr lang="en-US" sz="2800" b="1" dirty="0">
              <a:solidFill>
                <a:schemeClr val="bg1"/>
              </a:solidFill>
              <a:latin typeface="Helvetica"/>
              <a:cs typeface="Helvetica"/>
            </a:endParaRPr>
          </a:p>
        </p:txBody>
      </p:sp>
      <p:sp>
        <p:nvSpPr>
          <p:cNvPr id="5" name="Right Arrow 4">
            <a:hlinkClick r:id="rId3" action="ppaction://hlinksldjump"/>
          </p:cNvPr>
          <p:cNvSpPr/>
          <p:nvPr/>
        </p:nvSpPr>
        <p:spPr>
          <a:xfrm>
            <a:off x="4469580" y="5271270"/>
            <a:ext cx="612022"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ed Rectangle 5"/>
          <p:cNvSpPr/>
          <p:nvPr/>
        </p:nvSpPr>
        <p:spPr>
          <a:xfrm>
            <a:off x="4267215" y="1479924"/>
            <a:ext cx="3672135" cy="855988"/>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ounded Rectangle 6">
            <a:hlinkClick r:id="rId4" action="ppaction://hlinksldjump"/>
          </p:cNvPr>
          <p:cNvSpPr/>
          <p:nvPr/>
        </p:nvSpPr>
        <p:spPr>
          <a:xfrm>
            <a:off x="4267215" y="2555714"/>
            <a:ext cx="3672135" cy="855988"/>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p:cNvSpPr/>
          <p:nvPr/>
        </p:nvSpPr>
        <p:spPr>
          <a:xfrm>
            <a:off x="4267215" y="3637342"/>
            <a:ext cx="3672135" cy="855988"/>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419600" y="1524000"/>
            <a:ext cx="3320225" cy="646331"/>
          </a:xfrm>
          <a:prstGeom prst="rect">
            <a:avLst/>
          </a:prstGeom>
          <a:noFill/>
        </p:spPr>
        <p:txBody>
          <a:bodyPr wrap="square" rtlCol="0">
            <a:spAutoFit/>
          </a:bodyPr>
          <a:lstStyle/>
          <a:p>
            <a:r>
              <a:rPr lang="en-US" sz="3600" b="1" dirty="0" smtClean="0">
                <a:solidFill>
                  <a:schemeClr val="bg1"/>
                </a:solidFill>
                <a:latin typeface="Helvetica"/>
                <a:cs typeface="Helvetica"/>
              </a:rPr>
              <a:t>Form a group</a:t>
            </a:r>
            <a:endParaRPr lang="en-US" sz="3600" b="1" dirty="0">
              <a:solidFill>
                <a:schemeClr val="bg1"/>
              </a:solidFill>
              <a:latin typeface="Helvetica"/>
              <a:cs typeface="Helvetica"/>
            </a:endParaRPr>
          </a:p>
        </p:txBody>
      </p:sp>
      <p:sp>
        <p:nvSpPr>
          <p:cNvPr id="10" name="TextBox 9">
            <a:hlinkClick r:id="rId4" action="ppaction://hlinksldjump"/>
          </p:cNvPr>
          <p:cNvSpPr txBox="1"/>
          <p:nvPr/>
        </p:nvSpPr>
        <p:spPr>
          <a:xfrm>
            <a:off x="4419601" y="2630199"/>
            <a:ext cx="3320225" cy="646331"/>
          </a:xfrm>
          <a:prstGeom prst="rect">
            <a:avLst/>
          </a:prstGeom>
          <a:noFill/>
        </p:spPr>
        <p:txBody>
          <a:bodyPr wrap="square" rtlCol="0">
            <a:spAutoFit/>
          </a:bodyPr>
          <a:lstStyle/>
          <a:p>
            <a:r>
              <a:rPr lang="en-US" sz="3600" b="1" dirty="0" smtClean="0">
                <a:solidFill>
                  <a:schemeClr val="bg1"/>
                </a:solidFill>
                <a:latin typeface="Helvetica"/>
                <a:cs typeface="Helvetica"/>
              </a:rPr>
              <a:t>Join a group</a:t>
            </a:r>
            <a:endParaRPr lang="en-US" sz="3600" b="1" dirty="0">
              <a:solidFill>
                <a:schemeClr val="bg1"/>
              </a:solidFill>
              <a:latin typeface="Helvetica"/>
              <a:cs typeface="Helvetica"/>
            </a:endParaRPr>
          </a:p>
        </p:txBody>
      </p:sp>
      <p:sp>
        <p:nvSpPr>
          <p:cNvPr id="11" name="TextBox 10"/>
          <p:cNvSpPr txBox="1"/>
          <p:nvPr/>
        </p:nvSpPr>
        <p:spPr>
          <a:xfrm>
            <a:off x="4419600" y="3701489"/>
            <a:ext cx="3320225" cy="646331"/>
          </a:xfrm>
          <a:prstGeom prst="rect">
            <a:avLst/>
          </a:prstGeom>
          <a:noFill/>
        </p:spPr>
        <p:txBody>
          <a:bodyPr wrap="square" rtlCol="0">
            <a:spAutoFit/>
          </a:bodyPr>
          <a:lstStyle/>
          <a:p>
            <a:r>
              <a:rPr lang="en-US" sz="3600" b="1" dirty="0" smtClean="0">
                <a:solidFill>
                  <a:schemeClr val="bg1"/>
                </a:solidFill>
                <a:latin typeface="Helvetica"/>
                <a:cs typeface="Helvetica"/>
              </a:rPr>
              <a:t>Leave a group</a:t>
            </a:r>
            <a:endParaRPr lang="en-US" sz="3600" b="1" dirty="0">
              <a:solidFill>
                <a:schemeClr val="bg1"/>
              </a:solidFill>
              <a:latin typeface="Helvetica"/>
              <a:cs typeface="Helvetica"/>
            </a:endParaRPr>
          </a:p>
        </p:txBody>
      </p:sp>
      <p:sp>
        <p:nvSpPr>
          <p:cNvPr id="12" name="Rounded Rectangle 11">
            <a:hlinkClick r:id="rId5" action="ppaction://hlinksldjump"/>
          </p:cNvPr>
          <p:cNvSpPr/>
          <p:nvPr/>
        </p:nvSpPr>
        <p:spPr>
          <a:xfrm>
            <a:off x="4267215" y="448210"/>
            <a:ext cx="721373"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ight Arrow 12">
            <a:hlinkClick r:id="rId5" action="ppaction://hlinksldjump"/>
          </p:cNvPr>
          <p:cNvSpPr/>
          <p:nvPr/>
        </p:nvSpPr>
        <p:spPr>
          <a:xfrm rot="10800000">
            <a:off x="4390142" y="635854"/>
            <a:ext cx="430670"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8388101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40074" y="5099578"/>
            <a:ext cx="3672135" cy="73437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ounded Rectangle 2">
            <a:hlinkClick r:id="rId3" action="ppaction://hlinksldjump"/>
          </p:cNvPr>
          <p:cNvSpPr/>
          <p:nvPr/>
        </p:nvSpPr>
        <p:spPr>
          <a:xfrm>
            <a:off x="4240074" y="5099578"/>
            <a:ext cx="1025137" cy="734376"/>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5265211" y="5223701"/>
            <a:ext cx="2646997"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EMERGENCY</a:t>
            </a:r>
            <a:endParaRPr lang="en-US" sz="2800" b="1" dirty="0">
              <a:solidFill>
                <a:schemeClr val="bg1"/>
              </a:solidFill>
              <a:latin typeface="Helvetica"/>
              <a:cs typeface="Helvetica"/>
            </a:endParaRPr>
          </a:p>
        </p:txBody>
      </p:sp>
      <p:sp>
        <p:nvSpPr>
          <p:cNvPr id="5" name="Right Arrow 4">
            <a:hlinkClick r:id="rId3" action="ppaction://hlinksldjump"/>
          </p:cNvPr>
          <p:cNvSpPr/>
          <p:nvPr/>
        </p:nvSpPr>
        <p:spPr>
          <a:xfrm>
            <a:off x="4469580" y="5271270"/>
            <a:ext cx="612022"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4267200" y="1447800"/>
            <a:ext cx="3672135" cy="1532775"/>
          </a:xfrm>
          <a:prstGeom prst="rect">
            <a:avLst/>
          </a:prstGeom>
          <a:solidFill>
            <a:srgbClr val="FFFF00">
              <a:alpha val="7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4258574" y="1565029"/>
            <a:ext cx="3606564" cy="400110"/>
          </a:xfrm>
          <a:prstGeom prst="rect">
            <a:avLst/>
          </a:prstGeom>
          <a:noFill/>
        </p:spPr>
        <p:txBody>
          <a:bodyPr wrap="square" rtlCol="0">
            <a:spAutoFit/>
          </a:bodyPr>
          <a:lstStyle/>
          <a:p>
            <a:r>
              <a:rPr lang="en-US" sz="2000" b="1" dirty="0" smtClean="0">
                <a:latin typeface="Helvetica"/>
                <a:cs typeface="Helvetica"/>
              </a:rPr>
              <a:t>Scanning for groups…</a:t>
            </a:r>
            <a:endParaRPr lang="en-US" sz="2000" b="1" dirty="0">
              <a:latin typeface="Helvetica"/>
              <a:cs typeface="Helvetica"/>
            </a:endParaRPr>
          </a:p>
        </p:txBody>
      </p:sp>
      <p:sp>
        <p:nvSpPr>
          <p:cNvPr id="8" name="Rounded Rectangle 7">
            <a:hlinkClick r:id="rId4" action="ppaction://hlinksldjump"/>
          </p:cNvPr>
          <p:cNvSpPr/>
          <p:nvPr/>
        </p:nvSpPr>
        <p:spPr>
          <a:xfrm>
            <a:off x="4267215" y="448210"/>
            <a:ext cx="721373"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ight Arrow 8">
            <a:hlinkClick r:id="rId4" action="ppaction://hlinksldjump"/>
          </p:cNvPr>
          <p:cNvSpPr/>
          <p:nvPr/>
        </p:nvSpPr>
        <p:spPr>
          <a:xfrm rot="10800000">
            <a:off x="4390142" y="635854"/>
            <a:ext cx="430670"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4149161498"/>
      </p:ext>
    </p:extLst>
  </p:cSld>
  <p:clrMapOvr>
    <a:masterClrMapping/>
  </p:clrMapOvr>
  <mc:AlternateContent xmlns:mc="http://schemas.openxmlformats.org/markup-compatibility/2006">
    <mc:Choice xmlns:p14="http://schemas.microsoft.com/office/powerpoint/2010/main" xmlns="" Requires="p14">
      <p:transition spd="slow" p14:dur="2000" advClick="0" advTm="2000"/>
    </mc:Choice>
    <mc:Fallback>
      <p:transition spd="slow" advClick="0" advTm="2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40074" y="5099578"/>
            <a:ext cx="3672135" cy="73437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ounded Rectangle 2">
            <a:hlinkClick r:id="rId3" action="ppaction://hlinksldjump"/>
          </p:cNvPr>
          <p:cNvSpPr/>
          <p:nvPr/>
        </p:nvSpPr>
        <p:spPr>
          <a:xfrm>
            <a:off x="4240074" y="5099578"/>
            <a:ext cx="1025137" cy="734376"/>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5265211" y="5223701"/>
            <a:ext cx="2646997"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EMERGENCY</a:t>
            </a:r>
            <a:endParaRPr lang="en-US" sz="2800" b="1" dirty="0">
              <a:solidFill>
                <a:schemeClr val="bg1"/>
              </a:solidFill>
              <a:latin typeface="Helvetica"/>
              <a:cs typeface="Helvetica"/>
            </a:endParaRPr>
          </a:p>
        </p:txBody>
      </p:sp>
      <p:sp>
        <p:nvSpPr>
          <p:cNvPr id="5" name="Right Arrow 4">
            <a:hlinkClick r:id="rId3" action="ppaction://hlinksldjump"/>
          </p:cNvPr>
          <p:cNvSpPr/>
          <p:nvPr/>
        </p:nvSpPr>
        <p:spPr>
          <a:xfrm>
            <a:off x="4469580" y="5271270"/>
            <a:ext cx="612022"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4252665" y="1365380"/>
            <a:ext cx="3672135" cy="1532775"/>
          </a:xfrm>
          <a:prstGeom prst="rect">
            <a:avLst/>
          </a:prstGeom>
          <a:solidFill>
            <a:srgbClr val="FFFF00">
              <a:alpha val="7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4318236" y="1449436"/>
            <a:ext cx="3606564" cy="1384995"/>
          </a:xfrm>
          <a:prstGeom prst="rect">
            <a:avLst/>
          </a:prstGeom>
          <a:noFill/>
        </p:spPr>
        <p:txBody>
          <a:bodyPr wrap="square" rtlCol="0">
            <a:spAutoFit/>
          </a:bodyPr>
          <a:lstStyle/>
          <a:p>
            <a:r>
              <a:rPr lang="en-US" sz="2000" b="1" dirty="0" smtClean="0">
                <a:latin typeface="Helvetica"/>
                <a:cs typeface="Helvetica"/>
              </a:rPr>
              <a:t>Group found!</a:t>
            </a:r>
          </a:p>
          <a:p>
            <a:r>
              <a:rPr lang="en-US" sz="1600" b="1" dirty="0" smtClean="0">
                <a:latin typeface="Helvetica"/>
                <a:cs typeface="Helvetica"/>
              </a:rPr>
              <a:t>LEADER</a:t>
            </a:r>
            <a:r>
              <a:rPr lang="en-US" sz="1600" b="1" dirty="0">
                <a:latin typeface="Helvetica"/>
                <a:cs typeface="Helvetica"/>
              </a:rPr>
              <a:t>: </a:t>
            </a:r>
            <a:r>
              <a:rPr lang="en-US" sz="1600" dirty="0">
                <a:latin typeface="Helvetica"/>
                <a:cs typeface="Helvetica"/>
              </a:rPr>
              <a:t>Larry the Leader</a:t>
            </a:r>
          </a:p>
          <a:p>
            <a:r>
              <a:rPr lang="en-US" sz="1600" b="1" dirty="0" smtClean="0">
                <a:latin typeface="Helvetica"/>
                <a:cs typeface="Helvetica"/>
              </a:rPr>
              <a:t>NOTES</a:t>
            </a:r>
            <a:r>
              <a:rPr lang="en-US" sz="1600" b="1" dirty="0">
                <a:latin typeface="Helvetica"/>
                <a:cs typeface="Helvetica"/>
              </a:rPr>
              <a:t>: </a:t>
            </a:r>
            <a:r>
              <a:rPr lang="en-US" sz="1600" dirty="0">
                <a:latin typeface="Helvetica"/>
                <a:cs typeface="Helvetica"/>
              </a:rPr>
              <a:t>We have some </a:t>
            </a:r>
            <a:r>
              <a:rPr lang="en-US" sz="1600" dirty="0" smtClean="0">
                <a:latin typeface="Helvetica"/>
                <a:cs typeface="Helvetica"/>
              </a:rPr>
              <a:t>weapons and supplies</a:t>
            </a:r>
            <a:r>
              <a:rPr lang="en-US" sz="1600" dirty="0">
                <a:latin typeface="Helvetica"/>
                <a:cs typeface="Helvetica"/>
              </a:rPr>
              <a:t>, but need to find more soon</a:t>
            </a:r>
            <a:r>
              <a:rPr lang="en-US" sz="1600" dirty="0" smtClean="0">
                <a:latin typeface="Helvetica"/>
                <a:cs typeface="Helvetica"/>
              </a:rPr>
              <a:t>. Some </a:t>
            </a:r>
            <a:r>
              <a:rPr lang="en-US" sz="1600" dirty="0">
                <a:latin typeface="Helvetica"/>
                <a:cs typeface="Helvetica"/>
              </a:rPr>
              <a:t>first aid experience</a:t>
            </a:r>
            <a:endParaRPr lang="en-US" sz="1600" b="1" dirty="0">
              <a:latin typeface="Helvetica"/>
              <a:cs typeface="Helvetica"/>
            </a:endParaRPr>
          </a:p>
        </p:txBody>
      </p:sp>
      <p:sp>
        <p:nvSpPr>
          <p:cNvPr id="8" name="Rounded Rectangle 7">
            <a:hlinkClick r:id="rId4" action="ppaction://hlinksldjump"/>
          </p:cNvPr>
          <p:cNvSpPr/>
          <p:nvPr/>
        </p:nvSpPr>
        <p:spPr>
          <a:xfrm>
            <a:off x="4244038" y="3093536"/>
            <a:ext cx="3672135" cy="855988"/>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ounded Rectangle 8">
            <a:hlinkClick r:id="rId5" action="ppaction://hlinksldjump"/>
          </p:cNvPr>
          <p:cNvSpPr/>
          <p:nvPr/>
        </p:nvSpPr>
        <p:spPr>
          <a:xfrm>
            <a:off x="4244038" y="4097012"/>
            <a:ext cx="3672135" cy="855988"/>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a:hlinkClick r:id="rId4" action="ppaction://hlinksldjump"/>
          </p:cNvPr>
          <p:cNvSpPr txBox="1"/>
          <p:nvPr/>
        </p:nvSpPr>
        <p:spPr>
          <a:xfrm>
            <a:off x="4396424" y="3168021"/>
            <a:ext cx="3320225" cy="646331"/>
          </a:xfrm>
          <a:prstGeom prst="rect">
            <a:avLst/>
          </a:prstGeom>
          <a:noFill/>
        </p:spPr>
        <p:txBody>
          <a:bodyPr wrap="square" rtlCol="0">
            <a:spAutoFit/>
          </a:bodyPr>
          <a:lstStyle/>
          <a:p>
            <a:r>
              <a:rPr lang="en-US" sz="3600" b="1" dirty="0" smtClean="0">
                <a:solidFill>
                  <a:schemeClr val="bg1"/>
                </a:solidFill>
                <a:latin typeface="Helvetica"/>
                <a:cs typeface="Helvetica"/>
              </a:rPr>
              <a:t>Join</a:t>
            </a:r>
            <a:endParaRPr lang="en-US" sz="3600" b="1" dirty="0">
              <a:solidFill>
                <a:schemeClr val="bg1"/>
              </a:solidFill>
              <a:latin typeface="Helvetica"/>
              <a:cs typeface="Helvetica"/>
            </a:endParaRPr>
          </a:p>
        </p:txBody>
      </p:sp>
      <p:sp>
        <p:nvSpPr>
          <p:cNvPr id="11" name="TextBox 10">
            <a:hlinkClick r:id="rId5" action="ppaction://hlinksldjump"/>
          </p:cNvPr>
          <p:cNvSpPr txBox="1"/>
          <p:nvPr/>
        </p:nvSpPr>
        <p:spPr>
          <a:xfrm>
            <a:off x="4396423" y="4161159"/>
            <a:ext cx="3320225" cy="646331"/>
          </a:xfrm>
          <a:prstGeom prst="rect">
            <a:avLst/>
          </a:prstGeom>
          <a:noFill/>
        </p:spPr>
        <p:txBody>
          <a:bodyPr wrap="square" rtlCol="0">
            <a:spAutoFit/>
          </a:bodyPr>
          <a:lstStyle/>
          <a:p>
            <a:r>
              <a:rPr lang="en-US" sz="3600" b="1" dirty="0" smtClean="0">
                <a:solidFill>
                  <a:schemeClr val="bg1"/>
                </a:solidFill>
                <a:latin typeface="Helvetica"/>
                <a:cs typeface="Helvetica"/>
              </a:rPr>
              <a:t>Cancel</a:t>
            </a:r>
            <a:endParaRPr lang="en-US" sz="3600" b="1" dirty="0">
              <a:solidFill>
                <a:schemeClr val="bg1"/>
              </a:solidFill>
              <a:latin typeface="Helvetica"/>
              <a:cs typeface="Helvetica"/>
            </a:endParaRPr>
          </a:p>
        </p:txBody>
      </p:sp>
      <p:sp>
        <p:nvSpPr>
          <p:cNvPr id="12" name="Rounded Rectangle 11">
            <a:hlinkClick r:id="rId6" action="ppaction://hlinksldjump"/>
          </p:cNvPr>
          <p:cNvSpPr/>
          <p:nvPr/>
        </p:nvSpPr>
        <p:spPr>
          <a:xfrm>
            <a:off x="4267215" y="448210"/>
            <a:ext cx="721373"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ight Arrow 12">
            <a:hlinkClick r:id="rId6" action="ppaction://hlinksldjump"/>
          </p:cNvPr>
          <p:cNvSpPr/>
          <p:nvPr/>
        </p:nvSpPr>
        <p:spPr>
          <a:xfrm rot="10800000">
            <a:off x="4390142" y="635854"/>
            <a:ext cx="430670"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4911801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40074" y="5099578"/>
            <a:ext cx="3672135" cy="73437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ounded Rectangle 2">
            <a:hlinkClick r:id="rId3" action="ppaction://hlinksldjump"/>
          </p:cNvPr>
          <p:cNvSpPr/>
          <p:nvPr/>
        </p:nvSpPr>
        <p:spPr>
          <a:xfrm>
            <a:off x="4240074" y="5099578"/>
            <a:ext cx="1025137" cy="734376"/>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5265211" y="5223701"/>
            <a:ext cx="2646997"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EMERGENCY</a:t>
            </a:r>
            <a:endParaRPr lang="en-US" sz="2800" b="1" dirty="0">
              <a:solidFill>
                <a:schemeClr val="bg1"/>
              </a:solidFill>
              <a:latin typeface="Helvetica"/>
              <a:cs typeface="Helvetica"/>
            </a:endParaRPr>
          </a:p>
        </p:txBody>
      </p:sp>
      <p:sp>
        <p:nvSpPr>
          <p:cNvPr id="5" name="Right Arrow 4">
            <a:hlinkClick r:id="rId3" action="ppaction://hlinksldjump"/>
          </p:cNvPr>
          <p:cNvSpPr/>
          <p:nvPr/>
        </p:nvSpPr>
        <p:spPr>
          <a:xfrm>
            <a:off x="4469580" y="5271270"/>
            <a:ext cx="612022"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4267200" y="1447800"/>
            <a:ext cx="3672135" cy="1532775"/>
          </a:xfrm>
          <a:prstGeom prst="rect">
            <a:avLst/>
          </a:prstGeom>
          <a:solidFill>
            <a:srgbClr val="FFFF00">
              <a:alpha val="7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4258574" y="1525953"/>
            <a:ext cx="3606564" cy="707886"/>
          </a:xfrm>
          <a:prstGeom prst="rect">
            <a:avLst/>
          </a:prstGeom>
          <a:noFill/>
        </p:spPr>
        <p:txBody>
          <a:bodyPr wrap="square" rtlCol="0">
            <a:spAutoFit/>
          </a:bodyPr>
          <a:lstStyle/>
          <a:p>
            <a:r>
              <a:rPr lang="en-US" sz="2000" b="1" dirty="0" smtClean="0">
                <a:latin typeface="Helvetica"/>
                <a:cs typeface="Helvetica"/>
              </a:rPr>
              <a:t>Sending request to join group…</a:t>
            </a:r>
            <a:endParaRPr lang="en-US" sz="2000" b="1" dirty="0">
              <a:latin typeface="Helvetica"/>
              <a:cs typeface="Helvetica"/>
            </a:endParaRPr>
          </a:p>
        </p:txBody>
      </p:sp>
      <p:sp>
        <p:nvSpPr>
          <p:cNvPr id="8" name="Rounded Rectangle 7">
            <a:hlinkClick r:id="rId4" action="ppaction://hlinksldjump"/>
          </p:cNvPr>
          <p:cNvSpPr/>
          <p:nvPr/>
        </p:nvSpPr>
        <p:spPr>
          <a:xfrm>
            <a:off x="4267215" y="448210"/>
            <a:ext cx="721373"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ight Arrow 8">
            <a:hlinkClick r:id="rId4" action="ppaction://hlinksldjump"/>
          </p:cNvPr>
          <p:cNvSpPr/>
          <p:nvPr/>
        </p:nvSpPr>
        <p:spPr>
          <a:xfrm rot="10800000">
            <a:off x="4390142" y="635854"/>
            <a:ext cx="430670"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914516184"/>
      </p:ext>
    </p:extLst>
  </p:cSld>
  <p:clrMapOvr>
    <a:masterClrMapping/>
  </p:clrMapOvr>
  <mc:AlternateContent xmlns:mc="http://schemas.openxmlformats.org/markup-compatibility/2006">
    <mc:Choice xmlns:p14="http://schemas.microsoft.com/office/powerpoint/2010/main" xmlns="" Requires="p14">
      <p:transition spd="slow" p14:dur="2000" advClick="0" advTm="2000"/>
    </mc:Choice>
    <mc:Fallback>
      <p:transition spd="slow" advClick="0" advTm="2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40074" y="5099578"/>
            <a:ext cx="3672135" cy="73437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ounded Rectangle 2">
            <a:hlinkClick r:id="rId3" action="ppaction://hlinksldjump"/>
          </p:cNvPr>
          <p:cNvSpPr/>
          <p:nvPr/>
        </p:nvSpPr>
        <p:spPr>
          <a:xfrm>
            <a:off x="4240074" y="5099578"/>
            <a:ext cx="1025137" cy="734376"/>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5265211" y="5223701"/>
            <a:ext cx="2646997"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EMERGENCY</a:t>
            </a:r>
            <a:endParaRPr lang="en-US" sz="2800" b="1" dirty="0">
              <a:solidFill>
                <a:schemeClr val="bg1"/>
              </a:solidFill>
              <a:latin typeface="Helvetica"/>
              <a:cs typeface="Helvetica"/>
            </a:endParaRPr>
          </a:p>
        </p:txBody>
      </p:sp>
      <p:sp>
        <p:nvSpPr>
          <p:cNvPr id="5" name="Right Arrow 4">
            <a:hlinkClick r:id="rId3" action="ppaction://hlinksldjump"/>
          </p:cNvPr>
          <p:cNvSpPr/>
          <p:nvPr/>
        </p:nvSpPr>
        <p:spPr>
          <a:xfrm>
            <a:off x="4469580" y="5271270"/>
            <a:ext cx="612022"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4275826" y="1447800"/>
            <a:ext cx="3672135" cy="1532775"/>
          </a:xfrm>
          <a:prstGeom prst="rect">
            <a:avLst/>
          </a:prstGeom>
          <a:solidFill>
            <a:srgbClr val="FFFF00">
              <a:alpha val="7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4267200" y="1525953"/>
            <a:ext cx="3606564" cy="1200329"/>
          </a:xfrm>
          <a:prstGeom prst="rect">
            <a:avLst/>
          </a:prstGeom>
          <a:noFill/>
        </p:spPr>
        <p:txBody>
          <a:bodyPr wrap="square" rtlCol="0">
            <a:spAutoFit/>
          </a:bodyPr>
          <a:lstStyle/>
          <a:p>
            <a:r>
              <a:rPr lang="en-US" sz="3200" b="1" dirty="0" smtClean="0">
                <a:latin typeface="Helvetica"/>
                <a:cs typeface="Helvetica"/>
              </a:rPr>
              <a:t>Success!</a:t>
            </a:r>
          </a:p>
          <a:p>
            <a:r>
              <a:rPr lang="en-US" sz="2000" b="1" dirty="0" smtClean="0">
                <a:latin typeface="Helvetica"/>
                <a:cs typeface="Helvetica"/>
              </a:rPr>
              <a:t>You are now a member of a new group. </a:t>
            </a:r>
            <a:endParaRPr lang="en-US" sz="2000" b="1" dirty="0">
              <a:latin typeface="Helvetica"/>
              <a:cs typeface="Helvetica"/>
            </a:endParaRPr>
          </a:p>
        </p:txBody>
      </p:sp>
      <p:sp>
        <p:nvSpPr>
          <p:cNvPr id="8" name="Rounded Rectangle 7">
            <a:hlinkClick r:id="rId4" action="ppaction://hlinksldjump"/>
          </p:cNvPr>
          <p:cNvSpPr/>
          <p:nvPr/>
        </p:nvSpPr>
        <p:spPr>
          <a:xfrm>
            <a:off x="4267199" y="3175956"/>
            <a:ext cx="3672135" cy="855988"/>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hlinkClick r:id="rId4" action="ppaction://hlinksldjump"/>
          </p:cNvPr>
          <p:cNvSpPr txBox="1"/>
          <p:nvPr/>
        </p:nvSpPr>
        <p:spPr>
          <a:xfrm>
            <a:off x="4419585" y="3250441"/>
            <a:ext cx="3320225" cy="646331"/>
          </a:xfrm>
          <a:prstGeom prst="rect">
            <a:avLst/>
          </a:prstGeom>
          <a:noFill/>
        </p:spPr>
        <p:txBody>
          <a:bodyPr wrap="square" rtlCol="0">
            <a:spAutoFit/>
          </a:bodyPr>
          <a:lstStyle/>
          <a:p>
            <a:pPr algn="ctr"/>
            <a:r>
              <a:rPr lang="en-US" sz="3600" b="1" dirty="0" smtClean="0">
                <a:solidFill>
                  <a:schemeClr val="bg1"/>
                </a:solidFill>
                <a:latin typeface="Helvetica"/>
                <a:cs typeface="Helvetica"/>
              </a:rPr>
              <a:t>View map</a:t>
            </a:r>
            <a:endParaRPr lang="en-US" sz="3600" b="1" dirty="0">
              <a:solidFill>
                <a:schemeClr val="bg1"/>
              </a:solidFill>
              <a:latin typeface="Helvetica"/>
              <a:cs typeface="Helvetica"/>
            </a:endParaRPr>
          </a:p>
        </p:txBody>
      </p:sp>
      <p:sp>
        <p:nvSpPr>
          <p:cNvPr id="10" name="Rounded Rectangle 9">
            <a:hlinkClick r:id="rId5" action="ppaction://hlinksldjump"/>
          </p:cNvPr>
          <p:cNvSpPr/>
          <p:nvPr/>
        </p:nvSpPr>
        <p:spPr>
          <a:xfrm>
            <a:off x="4267215" y="448210"/>
            <a:ext cx="721373"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Arrow 10">
            <a:hlinkClick r:id="rId5" action="ppaction://hlinksldjump"/>
          </p:cNvPr>
          <p:cNvSpPr/>
          <p:nvPr/>
        </p:nvSpPr>
        <p:spPr>
          <a:xfrm rot="10800000">
            <a:off x="4390142" y="635854"/>
            <a:ext cx="430670"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1780458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40074" y="5099578"/>
            <a:ext cx="3672135" cy="73437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ounded Rectangle 2">
            <a:hlinkClick r:id="rId3" action="ppaction://hlinksldjump"/>
          </p:cNvPr>
          <p:cNvSpPr/>
          <p:nvPr/>
        </p:nvSpPr>
        <p:spPr>
          <a:xfrm>
            <a:off x="4240074" y="5099578"/>
            <a:ext cx="1025137" cy="734376"/>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5265211" y="5223701"/>
            <a:ext cx="2646997"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EMERGENCY</a:t>
            </a:r>
            <a:endParaRPr lang="en-US" sz="2800" b="1" dirty="0">
              <a:solidFill>
                <a:schemeClr val="bg1"/>
              </a:solidFill>
              <a:latin typeface="Helvetica"/>
              <a:cs typeface="Helvetica"/>
            </a:endParaRPr>
          </a:p>
        </p:txBody>
      </p:sp>
      <p:sp>
        <p:nvSpPr>
          <p:cNvPr id="5" name="Right Arrow 4">
            <a:hlinkClick r:id="rId3" action="ppaction://hlinksldjump"/>
          </p:cNvPr>
          <p:cNvSpPr/>
          <p:nvPr/>
        </p:nvSpPr>
        <p:spPr>
          <a:xfrm>
            <a:off x="4469580" y="5271270"/>
            <a:ext cx="612022"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map7.jpg"/>
          <p:cNvPicPr>
            <a:picLocks noChangeAspect="1"/>
          </p:cNvPicPr>
          <p:nvPr/>
        </p:nvPicPr>
        <p:blipFill rotWithShape="1">
          <a:blip r:embed="rId4" cstate="email">
            <a:extLst>
              <a:ext uri="{28A0092B-C50C-407E-A947-70E740481C1C}">
                <a14:useLocalDpi xmlns:a14="http://schemas.microsoft.com/office/drawing/2010/main" xmlns="" val="0"/>
              </a:ext>
            </a:extLst>
          </a:blip>
          <a:srcRect/>
          <a:stretch/>
        </p:blipFill>
        <p:spPr>
          <a:xfrm>
            <a:off x="4267200" y="1447800"/>
            <a:ext cx="3645228" cy="3380232"/>
          </a:xfrm>
          <a:prstGeom prst="rect">
            <a:avLst/>
          </a:prstGeom>
        </p:spPr>
      </p:pic>
      <p:sp>
        <p:nvSpPr>
          <p:cNvPr id="8" name="Rounded Rectangle 7">
            <a:hlinkClick r:id="rId5" action="ppaction://hlinksldjump"/>
          </p:cNvPr>
          <p:cNvSpPr/>
          <p:nvPr/>
        </p:nvSpPr>
        <p:spPr>
          <a:xfrm>
            <a:off x="5108728" y="404158"/>
            <a:ext cx="1681551"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hlinkClick r:id="rId5" action="ppaction://hlinksldjump"/>
          </p:cNvPr>
          <p:cNvSpPr txBox="1"/>
          <p:nvPr/>
        </p:nvSpPr>
        <p:spPr>
          <a:xfrm>
            <a:off x="5108728" y="509761"/>
            <a:ext cx="1681552"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Settings</a:t>
            </a:r>
            <a:endParaRPr lang="en-US" sz="2800" b="1" dirty="0">
              <a:solidFill>
                <a:schemeClr val="bg1"/>
              </a:solidFill>
              <a:latin typeface="Helvetica"/>
              <a:cs typeface="Helvetica"/>
            </a:endParaRPr>
          </a:p>
        </p:txBody>
      </p:sp>
      <p:sp>
        <p:nvSpPr>
          <p:cNvPr id="10" name="Rounded Rectangle 9">
            <a:hlinkClick r:id="rId6" action="ppaction://hlinksldjump"/>
          </p:cNvPr>
          <p:cNvSpPr/>
          <p:nvPr/>
        </p:nvSpPr>
        <p:spPr>
          <a:xfrm>
            <a:off x="4267200" y="404158"/>
            <a:ext cx="721373"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Arrow 10">
            <a:hlinkClick r:id="rId6" action="ppaction://hlinksldjump"/>
          </p:cNvPr>
          <p:cNvSpPr/>
          <p:nvPr/>
        </p:nvSpPr>
        <p:spPr>
          <a:xfrm rot="10800000">
            <a:off x="4390127" y="591802"/>
            <a:ext cx="430670"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2"/>
          <p:cNvPicPr>
            <a:picLocks noChangeAspect="1" noChangeArrowheads="1"/>
          </p:cNvPicPr>
          <p:nvPr/>
        </p:nvPicPr>
        <p:blipFill>
          <a:blip r:embed="rId7" cstate="email">
            <a:extLst>
              <a:ext uri="{BEBA8EAE-BF5A-486C-A8C5-ECC9F3942E4B}">
                <a14:imgProps xmlns:a14="http://schemas.microsoft.com/office/drawing/2010/main" xmlns="">
                  <a14:imgLayer r:embed="rId8">
                    <a14:imgEffect>
                      <a14:backgroundRemoval t="10000" b="90000" l="10000" r="90000">
                        <a14:foregroundMark x1="21400" y1="75659" x2="21400" y2="75659"/>
                      </a14:backgroundRemoval>
                    </a14:imgEffect>
                  </a14:imgLayer>
                </a14:imgProps>
              </a:ext>
              <a:ext uri="{28A0092B-C50C-407E-A947-70E740481C1C}">
                <a14:useLocalDpi xmlns:a14="http://schemas.microsoft.com/office/drawing/2010/main" xmlns="" val="0"/>
              </a:ext>
            </a:extLst>
          </a:blip>
          <a:srcRect/>
          <a:stretch>
            <a:fillRect/>
          </a:stretch>
        </p:blipFill>
        <p:spPr bwMode="auto">
          <a:xfrm rot="3005988">
            <a:off x="6989047" y="365183"/>
            <a:ext cx="871013" cy="8588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Isosceles Triangle 12"/>
          <p:cNvSpPr/>
          <p:nvPr/>
        </p:nvSpPr>
        <p:spPr>
          <a:xfrm rot="20520000">
            <a:off x="7295570" y="404158"/>
            <a:ext cx="339213" cy="780870"/>
          </a:xfrm>
          <a:prstGeom prst="triangle">
            <a:avLst/>
          </a:prstGeom>
          <a:solidFill>
            <a:srgbClr val="FFFF00">
              <a:alpha val="6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47167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8" name="Rectangle 7"/>
          <p:cNvSpPr/>
          <p:nvPr/>
        </p:nvSpPr>
        <p:spPr>
          <a:xfrm>
            <a:off x="152400" y="152400"/>
            <a:ext cx="2636509" cy="3182410"/>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latin typeface="Franklin Gothic Medium"/>
                <a:cs typeface="Franklin Gothic Medium"/>
              </a:rPr>
              <a:t>PREDISPOSITIONS</a:t>
            </a:r>
          </a:p>
          <a:p>
            <a:pPr>
              <a:lnSpc>
                <a:spcPct val="120000"/>
              </a:lnSpc>
            </a:pPr>
            <a:r>
              <a:rPr lang="en-US" sz="2400" dirty="0" smtClean="0">
                <a:solidFill>
                  <a:srgbClr val="7F7F7F"/>
                </a:solidFill>
                <a:latin typeface="Franklin Gothic Book"/>
                <a:cs typeface="Franklin Gothic Book"/>
              </a:rPr>
              <a:t>RESEARCH</a:t>
            </a:r>
          </a:p>
          <a:p>
            <a:pPr>
              <a:lnSpc>
                <a:spcPct val="120000"/>
              </a:lnSpc>
            </a:pPr>
            <a:r>
              <a:rPr lang="en-US" sz="2400" dirty="0" smtClean="0">
                <a:solidFill>
                  <a:srgbClr val="7F7F7F"/>
                </a:solidFill>
                <a:latin typeface="Franklin Gothic Book"/>
                <a:cs typeface="Franklin Gothic Book"/>
              </a:rPr>
              <a:t>INSIGHTS</a:t>
            </a:r>
          </a:p>
          <a:p>
            <a:pPr>
              <a:lnSpc>
                <a:spcPct val="120000"/>
              </a:lnSpc>
            </a:pPr>
            <a:r>
              <a:rPr lang="en-US" sz="2400" dirty="0" smtClean="0">
                <a:solidFill>
                  <a:srgbClr val="7F7F7F"/>
                </a:solidFill>
                <a:latin typeface="Franklin Gothic Book"/>
                <a:cs typeface="Franklin Gothic Book"/>
              </a:rPr>
              <a:t>CONCEPTS</a:t>
            </a:r>
          </a:p>
          <a:p>
            <a:pPr>
              <a:lnSpc>
                <a:spcPct val="120000"/>
              </a:lnSpc>
            </a:pPr>
            <a:r>
              <a:rPr lang="en-US" sz="2400" dirty="0" smtClean="0">
                <a:solidFill>
                  <a:srgbClr val="7F7F7F"/>
                </a:solidFill>
                <a:latin typeface="Franklin Gothic Book"/>
                <a:cs typeface="Franklin Gothic Book"/>
              </a:rPr>
              <a:t>PROTOTYPES</a:t>
            </a:r>
          </a:p>
          <a:p>
            <a:pPr>
              <a:lnSpc>
                <a:spcPct val="120000"/>
              </a:lnSpc>
            </a:pPr>
            <a:r>
              <a:rPr lang="en-US" sz="2400" dirty="0" smtClean="0">
                <a:solidFill>
                  <a:srgbClr val="7F7F7F"/>
                </a:solidFill>
                <a:latin typeface="Franklin Gothic Book"/>
                <a:cs typeface="Franklin Gothic Book"/>
              </a:rPr>
              <a:t>STRATEGIES</a:t>
            </a:r>
          </a:p>
        </p:txBody>
      </p:sp>
      <p:sp>
        <p:nvSpPr>
          <p:cNvPr id="9" name="Rectangle 8"/>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178175" y="0"/>
            <a:ext cx="5943600" cy="1892826"/>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3600" dirty="0" smtClean="0">
                <a:solidFill>
                  <a:schemeClr val="bg1"/>
                </a:solidFill>
                <a:latin typeface="Franklin Gothic Medium"/>
                <a:cs typeface="Franklin Gothic Medium"/>
              </a:rPr>
              <a:t>Loners want company.</a:t>
            </a:r>
          </a:p>
          <a:p>
            <a:endParaRPr lang="en-US" sz="4000" dirty="0" smtClean="0">
              <a:solidFill>
                <a:schemeClr val="bg1"/>
              </a:solidFill>
              <a:latin typeface="Franklin Gothic Medium"/>
              <a:cs typeface="Franklin Gothic Medium"/>
            </a:endParaRPr>
          </a:p>
          <a:p>
            <a:pPr algn="ctr"/>
            <a:endParaRPr lang="en-US" sz="4100" dirty="0">
              <a:solidFill>
                <a:srgbClr val="A6A6A6"/>
              </a:solidFill>
              <a:latin typeface="Franklin Gothic Medium"/>
              <a:cs typeface="Franklin Gothic Medium"/>
            </a:endParaRPr>
          </a:p>
        </p:txBody>
      </p:sp>
    </p:spTree>
    <p:extLst>
      <p:ext uri="{BB962C8B-B14F-4D97-AF65-F5344CB8AC3E}">
        <p14:creationId xmlns:p14="http://schemas.microsoft.com/office/powerpoint/2010/main" xmlns="" val="16910202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8" name="Rectangle 7"/>
          <p:cNvSpPr/>
          <p:nvPr/>
        </p:nvSpPr>
        <p:spPr>
          <a:xfrm>
            <a:off x="152400" y="152400"/>
            <a:ext cx="2636509" cy="3182410"/>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solidFill>
                  <a:srgbClr val="7F7F7F"/>
                </a:solidFill>
                <a:latin typeface="Franklin Gothic Book"/>
                <a:cs typeface="Franklin Gothic Book"/>
              </a:rPr>
              <a:t>PREDISPOSITIONS</a:t>
            </a:r>
          </a:p>
          <a:p>
            <a:pPr>
              <a:lnSpc>
                <a:spcPct val="120000"/>
              </a:lnSpc>
            </a:pPr>
            <a:r>
              <a:rPr lang="en-US" sz="2400" dirty="0" smtClean="0">
                <a:solidFill>
                  <a:srgbClr val="7F7F7F"/>
                </a:solidFill>
                <a:latin typeface="Franklin Gothic Book"/>
                <a:cs typeface="Franklin Gothic Book"/>
              </a:rPr>
              <a:t>RESEARCH</a:t>
            </a:r>
          </a:p>
          <a:p>
            <a:pPr>
              <a:lnSpc>
                <a:spcPct val="120000"/>
              </a:lnSpc>
            </a:pPr>
            <a:r>
              <a:rPr lang="en-US" sz="2400" dirty="0" smtClean="0">
                <a:solidFill>
                  <a:srgbClr val="7F7F7F"/>
                </a:solidFill>
                <a:latin typeface="Franklin Gothic Book"/>
                <a:cs typeface="Franklin Gothic Book"/>
              </a:rPr>
              <a:t>INSIGHTS</a:t>
            </a:r>
          </a:p>
          <a:p>
            <a:pPr>
              <a:lnSpc>
                <a:spcPct val="120000"/>
              </a:lnSpc>
            </a:pPr>
            <a:r>
              <a:rPr lang="en-US" sz="2400" dirty="0" smtClean="0">
                <a:solidFill>
                  <a:srgbClr val="7F7F7F"/>
                </a:solidFill>
                <a:latin typeface="Franklin Gothic Book"/>
                <a:cs typeface="Franklin Gothic Book"/>
              </a:rPr>
              <a:t>CONCEPTS</a:t>
            </a:r>
          </a:p>
          <a:p>
            <a:pPr>
              <a:lnSpc>
                <a:spcPct val="120000"/>
              </a:lnSpc>
            </a:pPr>
            <a:r>
              <a:rPr lang="en-US" sz="2400" dirty="0" smtClean="0">
                <a:solidFill>
                  <a:srgbClr val="000000"/>
                </a:solidFill>
                <a:latin typeface="Franklin Gothic Medium"/>
                <a:cs typeface="Franklin Gothic Medium"/>
              </a:rPr>
              <a:t>PROTOTYPES</a:t>
            </a:r>
          </a:p>
          <a:p>
            <a:pPr>
              <a:lnSpc>
                <a:spcPct val="120000"/>
              </a:lnSpc>
            </a:pPr>
            <a:r>
              <a:rPr lang="en-US" sz="2400" dirty="0" smtClean="0">
                <a:solidFill>
                  <a:srgbClr val="7F7F7F"/>
                </a:solidFill>
                <a:latin typeface="Franklin Gothic Book"/>
                <a:cs typeface="Franklin Gothic Book"/>
              </a:rPr>
              <a:t>STRATEGIES</a:t>
            </a:r>
          </a:p>
        </p:txBody>
      </p:sp>
      <p:sp>
        <p:nvSpPr>
          <p:cNvPr id="9" name="Rectangle 8"/>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4" cstate="email">
            <a:extLst>
              <a:ext uri="{BEBA8EAE-BF5A-486C-A8C5-ECC9F3942E4B}">
                <a14:imgProps xmlns:a14="http://schemas.microsoft.com/office/drawing/2010/main" xmlns="">
                  <a14:imgLayer r:embed="rId5">
                    <a14:imgEffect>
                      <a14:brightnessContrast bright="40000" contrast="-40000"/>
                    </a14:imgEffect>
                  </a14:imgLayer>
                </a14:imgProps>
              </a:ext>
            </a:extLst>
          </a:blip>
          <a:srcRect/>
          <a:stretch/>
        </p:blipFill>
        <p:spPr>
          <a:xfrm rot="5400000">
            <a:off x="2768600" y="2142067"/>
            <a:ext cx="6553200" cy="2336801"/>
          </a:xfrm>
          <a:prstGeom prst="rect">
            <a:avLst/>
          </a:prstGeom>
        </p:spPr>
      </p:pic>
    </p:spTree>
    <p:extLst>
      <p:ext uri="{BB962C8B-B14F-4D97-AF65-F5344CB8AC3E}">
        <p14:creationId xmlns:p14="http://schemas.microsoft.com/office/powerpoint/2010/main" xmlns="" val="7588438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8" name="Rectangle 7"/>
          <p:cNvSpPr/>
          <p:nvPr/>
        </p:nvSpPr>
        <p:spPr>
          <a:xfrm>
            <a:off x="152400" y="152400"/>
            <a:ext cx="2636509" cy="3182410"/>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solidFill>
                  <a:srgbClr val="7F7F7F"/>
                </a:solidFill>
                <a:latin typeface="Franklin Gothic Book"/>
                <a:cs typeface="Franklin Gothic Book"/>
              </a:rPr>
              <a:t>PREDISPOSITIONS</a:t>
            </a:r>
          </a:p>
          <a:p>
            <a:pPr>
              <a:lnSpc>
                <a:spcPct val="120000"/>
              </a:lnSpc>
            </a:pPr>
            <a:r>
              <a:rPr lang="en-US" sz="2400" dirty="0" smtClean="0">
                <a:solidFill>
                  <a:srgbClr val="7F7F7F"/>
                </a:solidFill>
                <a:latin typeface="Franklin Gothic Book"/>
                <a:cs typeface="Franklin Gothic Book"/>
              </a:rPr>
              <a:t>RESEARCH</a:t>
            </a:r>
          </a:p>
          <a:p>
            <a:pPr>
              <a:lnSpc>
                <a:spcPct val="120000"/>
              </a:lnSpc>
            </a:pPr>
            <a:r>
              <a:rPr lang="en-US" sz="2400" dirty="0" smtClean="0">
                <a:solidFill>
                  <a:srgbClr val="7F7F7F"/>
                </a:solidFill>
                <a:latin typeface="Franklin Gothic Book"/>
                <a:cs typeface="Franklin Gothic Book"/>
              </a:rPr>
              <a:t>INSIGHTS</a:t>
            </a:r>
          </a:p>
          <a:p>
            <a:pPr>
              <a:lnSpc>
                <a:spcPct val="120000"/>
              </a:lnSpc>
            </a:pPr>
            <a:r>
              <a:rPr lang="en-US" sz="2400" dirty="0" smtClean="0">
                <a:solidFill>
                  <a:srgbClr val="7F7F7F"/>
                </a:solidFill>
                <a:latin typeface="Franklin Gothic Book"/>
                <a:cs typeface="Franklin Gothic Book"/>
              </a:rPr>
              <a:t>CONCEPTS</a:t>
            </a:r>
          </a:p>
          <a:p>
            <a:pPr>
              <a:lnSpc>
                <a:spcPct val="120000"/>
              </a:lnSpc>
            </a:pPr>
            <a:r>
              <a:rPr lang="en-US" sz="2400" dirty="0" smtClean="0">
                <a:solidFill>
                  <a:srgbClr val="000000"/>
                </a:solidFill>
                <a:latin typeface="Franklin Gothic Medium"/>
                <a:cs typeface="Franklin Gothic Medium"/>
              </a:rPr>
              <a:t>PROTOTYPES</a:t>
            </a:r>
          </a:p>
          <a:p>
            <a:pPr>
              <a:lnSpc>
                <a:spcPct val="120000"/>
              </a:lnSpc>
            </a:pPr>
            <a:r>
              <a:rPr lang="en-US" sz="2400" dirty="0" smtClean="0">
                <a:solidFill>
                  <a:srgbClr val="7F7F7F"/>
                </a:solidFill>
                <a:latin typeface="Franklin Gothic Book"/>
                <a:cs typeface="Franklin Gothic Book"/>
              </a:rPr>
              <a:t>STRATEGIES</a:t>
            </a:r>
          </a:p>
        </p:txBody>
      </p:sp>
      <p:sp>
        <p:nvSpPr>
          <p:cNvPr id="9" name="Rectangle 8"/>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cstate="email">
            <a:extLst>
              <a:ext uri="{BEBA8EAE-BF5A-486C-A8C5-ECC9F3942E4B}">
                <a14:imgProps xmlns:a14="http://schemas.microsoft.com/office/drawing/2010/main" xmlns="">
                  <a14:imgLayer r:embed="rId5">
                    <a14:imgEffect>
                      <a14:brightnessContrast bright="40000" contrast="-40000"/>
                    </a14:imgEffect>
                  </a14:imgLayer>
                </a14:imgProps>
              </a:ext>
            </a:extLst>
          </a:blip>
          <a:srcRect/>
          <a:stretch/>
        </p:blipFill>
        <p:spPr>
          <a:xfrm>
            <a:off x="3505200" y="381000"/>
            <a:ext cx="5063067" cy="4301068"/>
          </a:xfrm>
          <a:prstGeom prst="rect">
            <a:avLst/>
          </a:prstGeom>
        </p:spPr>
      </p:pic>
    </p:spTree>
    <p:extLst>
      <p:ext uri="{BB962C8B-B14F-4D97-AF65-F5344CB8AC3E}">
        <p14:creationId xmlns:p14="http://schemas.microsoft.com/office/powerpoint/2010/main" xmlns="" val="3694569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5" name="Rectangle 4"/>
          <p:cNvSpPr/>
          <p:nvPr/>
        </p:nvSpPr>
        <p:spPr>
          <a:xfrm>
            <a:off x="152400" y="152400"/>
            <a:ext cx="2636509" cy="3182410"/>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solidFill>
                  <a:srgbClr val="7F7F7F"/>
                </a:solidFill>
                <a:latin typeface="Franklin Gothic Book"/>
                <a:cs typeface="Franklin Gothic Book"/>
              </a:rPr>
              <a:t>PREDISPOSITIONS</a:t>
            </a:r>
          </a:p>
          <a:p>
            <a:pPr>
              <a:lnSpc>
                <a:spcPct val="120000"/>
              </a:lnSpc>
            </a:pPr>
            <a:r>
              <a:rPr lang="en-US" sz="2400" dirty="0" smtClean="0">
                <a:solidFill>
                  <a:srgbClr val="7F7F7F"/>
                </a:solidFill>
                <a:latin typeface="Franklin Gothic Book"/>
                <a:cs typeface="Franklin Gothic Book"/>
              </a:rPr>
              <a:t>RESEARCH</a:t>
            </a:r>
          </a:p>
          <a:p>
            <a:pPr>
              <a:lnSpc>
                <a:spcPct val="120000"/>
              </a:lnSpc>
            </a:pPr>
            <a:r>
              <a:rPr lang="en-US" sz="2400" dirty="0" smtClean="0">
                <a:solidFill>
                  <a:srgbClr val="7F7F7F"/>
                </a:solidFill>
                <a:latin typeface="Franklin Gothic Book"/>
                <a:cs typeface="Franklin Gothic Book"/>
              </a:rPr>
              <a:t>INSIGHTS</a:t>
            </a:r>
          </a:p>
          <a:p>
            <a:pPr>
              <a:lnSpc>
                <a:spcPct val="120000"/>
              </a:lnSpc>
            </a:pPr>
            <a:r>
              <a:rPr lang="en-US" sz="2400" dirty="0" smtClean="0">
                <a:solidFill>
                  <a:srgbClr val="7F7F7F"/>
                </a:solidFill>
                <a:latin typeface="Franklin Gothic Book"/>
                <a:cs typeface="Franklin Gothic Book"/>
              </a:rPr>
              <a:t>CONCEPTS</a:t>
            </a:r>
          </a:p>
          <a:p>
            <a:pPr>
              <a:lnSpc>
                <a:spcPct val="120000"/>
              </a:lnSpc>
            </a:pPr>
            <a:r>
              <a:rPr lang="en-US" sz="2400" dirty="0" smtClean="0">
                <a:solidFill>
                  <a:srgbClr val="7F7F7F"/>
                </a:solidFill>
                <a:latin typeface="Franklin Gothic Book"/>
                <a:cs typeface="Franklin Gothic Book"/>
              </a:rPr>
              <a:t>PROTOTYPES</a:t>
            </a:r>
          </a:p>
          <a:p>
            <a:pPr>
              <a:lnSpc>
                <a:spcPct val="120000"/>
              </a:lnSpc>
            </a:pPr>
            <a:r>
              <a:rPr lang="en-US" sz="2400" dirty="0" smtClean="0">
                <a:solidFill>
                  <a:srgbClr val="000000"/>
                </a:solidFill>
                <a:latin typeface="Franklin Gothic Medium"/>
                <a:cs typeface="Franklin Gothic Medium"/>
              </a:rPr>
              <a:t>STRATEGIES</a:t>
            </a:r>
          </a:p>
        </p:txBody>
      </p:sp>
      <p:sp>
        <p:nvSpPr>
          <p:cNvPr id="6" name="Rectangle 5"/>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178175" y="0"/>
            <a:ext cx="5943600" cy="2939266"/>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3600" dirty="0" smtClean="0">
                <a:solidFill>
                  <a:schemeClr val="bg1">
                    <a:lumMod val="65000"/>
                  </a:schemeClr>
                </a:solidFill>
                <a:latin typeface="Franklin Gothic Book"/>
                <a:cs typeface="Franklin Gothic Book"/>
              </a:rPr>
              <a:t>BUSINESS</a:t>
            </a:r>
          </a:p>
          <a:p>
            <a:endParaRPr lang="en-US" sz="2800" dirty="0" smtClean="0">
              <a:solidFill>
                <a:srgbClr val="BFBFBF"/>
              </a:solidFill>
              <a:latin typeface="Franklin Gothic Book"/>
              <a:cs typeface="Franklin Gothic Book"/>
            </a:endParaRPr>
          </a:p>
          <a:p>
            <a:r>
              <a:rPr lang="en-US" sz="4000" dirty="0" smtClean="0">
                <a:solidFill>
                  <a:schemeClr val="bg1"/>
                </a:solidFill>
                <a:latin typeface="Franklin Gothic Medium"/>
                <a:cs typeface="Franklin Gothic Medium"/>
              </a:rPr>
              <a:t>Survival information available</a:t>
            </a:r>
          </a:p>
          <a:p>
            <a:pPr algn="ctr"/>
            <a:endParaRPr lang="en-US" sz="4100" dirty="0">
              <a:solidFill>
                <a:srgbClr val="A6A6A6"/>
              </a:solidFill>
              <a:latin typeface="Franklin Gothic Medium"/>
              <a:cs typeface="Franklin Gothic Medium"/>
            </a:endParaRPr>
          </a:p>
        </p:txBody>
      </p:sp>
    </p:spTree>
    <p:extLst>
      <p:ext uri="{BB962C8B-B14F-4D97-AF65-F5344CB8AC3E}">
        <p14:creationId xmlns:p14="http://schemas.microsoft.com/office/powerpoint/2010/main" xmlns="" val="24170080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5" name="Rectangle 4"/>
          <p:cNvSpPr/>
          <p:nvPr/>
        </p:nvSpPr>
        <p:spPr>
          <a:xfrm>
            <a:off x="152400" y="152400"/>
            <a:ext cx="2636509" cy="3182410"/>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solidFill>
                  <a:srgbClr val="7F7F7F"/>
                </a:solidFill>
                <a:latin typeface="Franklin Gothic Book"/>
                <a:cs typeface="Franklin Gothic Book"/>
              </a:rPr>
              <a:t>PREDISPOSITIONS</a:t>
            </a:r>
          </a:p>
          <a:p>
            <a:pPr>
              <a:lnSpc>
                <a:spcPct val="120000"/>
              </a:lnSpc>
            </a:pPr>
            <a:r>
              <a:rPr lang="en-US" sz="2400" dirty="0" smtClean="0">
                <a:solidFill>
                  <a:srgbClr val="7F7F7F"/>
                </a:solidFill>
                <a:latin typeface="Franklin Gothic Book"/>
                <a:cs typeface="Franklin Gothic Book"/>
              </a:rPr>
              <a:t>RESEARCH</a:t>
            </a:r>
          </a:p>
          <a:p>
            <a:pPr>
              <a:lnSpc>
                <a:spcPct val="120000"/>
              </a:lnSpc>
            </a:pPr>
            <a:r>
              <a:rPr lang="en-US" sz="2400" dirty="0" smtClean="0">
                <a:solidFill>
                  <a:srgbClr val="7F7F7F"/>
                </a:solidFill>
                <a:latin typeface="Franklin Gothic Book"/>
                <a:cs typeface="Franklin Gothic Book"/>
              </a:rPr>
              <a:t>INSIGHTS</a:t>
            </a:r>
          </a:p>
          <a:p>
            <a:pPr>
              <a:lnSpc>
                <a:spcPct val="120000"/>
              </a:lnSpc>
            </a:pPr>
            <a:r>
              <a:rPr lang="en-US" sz="2400" dirty="0" smtClean="0">
                <a:solidFill>
                  <a:srgbClr val="7F7F7F"/>
                </a:solidFill>
                <a:latin typeface="Franklin Gothic Book"/>
                <a:cs typeface="Franklin Gothic Book"/>
              </a:rPr>
              <a:t>CONCEPTS</a:t>
            </a:r>
          </a:p>
          <a:p>
            <a:pPr>
              <a:lnSpc>
                <a:spcPct val="120000"/>
              </a:lnSpc>
            </a:pPr>
            <a:r>
              <a:rPr lang="en-US" sz="2400" dirty="0" smtClean="0">
                <a:solidFill>
                  <a:srgbClr val="7F7F7F"/>
                </a:solidFill>
                <a:latin typeface="Franklin Gothic Book"/>
                <a:cs typeface="Franklin Gothic Book"/>
              </a:rPr>
              <a:t>PROTOTYPES</a:t>
            </a:r>
          </a:p>
          <a:p>
            <a:pPr>
              <a:lnSpc>
                <a:spcPct val="120000"/>
              </a:lnSpc>
            </a:pPr>
            <a:r>
              <a:rPr lang="en-US" sz="2400" dirty="0" smtClean="0">
                <a:solidFill>
                  <a:srgbClr val="000000"/>
                </a:solidFill>
                <a:latin typeface="Franklin Gothic Medium"/>
                <a:cs typeface="Franklin Gothic Medium"/>
              </a:rPr>
              <a:t>STRATEGIES</a:t>
            </a:r>
          </a:p>
        </p:txBody>
      </p:sp>
      <p:sp>
        <p:nvSpPr>
          <p:cNvPr id="6" name="Rectangle 5"/>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178175" y="0"/>
            <a:ext cx="5943600" cy="2939266"/>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3600" dirty="0" smtClean="0">
                <a:solidFill>
                  <a:schemeClr val="bg1">
                    <a:lumMod val="65000"/>
                  </a:schemeClr>
                </a:solidFill>
                <a:latin typeface="Franklin Gothic Book"/>
                <a:cs typeface="Franklin Gothic Book"/>
              </a:rPr>
              <a:t>TECHNOLOGICAL</a:t>
            </a:r>
          </a:p>
          <a:p>
            <a:endParaRPr lang="en-US" sz="2800" dirty="0" smtClean="0">
              <a:solidFill>
                <a:srgbClr val="BFBFBF"/>
              </a:solidFill>
              <a:latin typeface="Franklin Gothic Book"/>
              <a:cs typeface="Franklin Gothic Book"/>
            </a:endParaRPr>
          </a:p>
          <a:p>
            <a:r>
              <a:rPr lang="en-US" sz="4000" dirty="0" smtClean="0">
                <a:solidFill>
                  <a:schemeClr val="bg1"/>
                </a:solidFill>
                <a:latin typeface="Franklin Gothic Medium"/>
                <a:cs typeface="Franklin Gothic Medium"/>
              </a:rPr>
              <a:t>Connect through Bluetooth</a:t>
            </a:r>
          </a:p>
          <a:p>
            <a:pPr algn="ctr"/>
            <a:endParaRPr lang="en-US" sz="4100" dirty="0">
              <a:solidFill>
                <a:srgbClr val="A6A6A6"/>
              </a:solidFill>
              <a:latin typeface="Franklin Gothic Medium"/>
              <a:cs typeface="Franklin Gothic Medium"/>
            </a:endParaRPr>
          </a:p>
        </p:txBody>
      </p:sp>
    </p:spTree>
    <p:extLst>
      <p:ext uri="{BB962C8B-B14F-4D97-AF65-F5344CB8AC3E}">
        <p14:creationId xmlns:p14="http://schemas.microsoft.com/office/powerpoint/2010/main" xmlns="" val="11487830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5" name="Rectangle 4"/>
          <p:cNvSpPr/>
          <p:nvPr/>
        </p:nvSpPr>
        <p:spPr>
          <a:xfrm>
            <a:off x="152400" y="152400"/>
            <a:ext cx="2636509" cy="3182410"/>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solidFill>
                  <a:srgbClr val="7F7F7F"/>
                </a:solidFill>
                <a:latin typeface="Franklin Gothic Book"/>
                <a:cs typeface="Franklin Gothic Book"/>
              </a:rPr>
              <a:t>PREDISPOSITIONS</a:t>
            </a:r>
          </a:p>
          <a:p>
            <a:pPr>
              <a:lnSpc>
                <a:spcPct val="120000"/>
              </a:lnSpc>
            </a:pPr>
            <a:r>
              <a:rPr lang="en-US" sz="2400" dirty="0" smtClean="0">
                <a:solidFill>
                  <a:srgbClr val="7F7F7F"/>
                </a:solidFill>
                <a:latin typeface="Franklin Gothic Book"/>
                <a:cs typeface="Franklin Gothic Book"/>
              </a:rPr>
              <a:t>RESEARCH</a:t>
            </a:r>
          </a:p>
          <a:p>
            <a:pPr>
              <a:lnSpc>
                <a:spcPct val="120000"/>
              </a:lnSpc>
            </a:pPr>
            <a:r>
              <a:rPr lang="en-US" sz="2400" dirty="0" smtClean="0">
                <a:solidFill>
                  <a:srgbClr val="7F7F7F"/>
                </a:solidFill>
                <a:latin typeface="Franklin Gothic Book"/>
                <a:cs typeface="Franklin Gothic Book"/>
              </a:rPr>
              <a:t>INSIGHTS</a:t>
            </a:r>
          </a:p>
          <a:p>
            <a:pPr>
              <a:lnSpc>
                <a:spcPct val="120000"/>
              </a:lnSpc>
            </a:pPr>
            <a:r>
              <a:rPr lang="en-US" sz="2400" dirty="0" smtClean="0">
                <a:solidFill>
                  <a:srgbClr val="7F7F7F"/>
                </a:solidFill>
                <a:latin typeface="Franklin Gothic Book"/>
                <a:cs typeface="Franklin Gothic Book"/>
              </a:rPr>
              <a:t>CONCEPTS</a:t>
            </a:r>
          </a:p>
          <a:p>
            <a:pPr>
              <a:lnSpc>
                <a:spcPct val="120000"/>
              </a:lnSpc>
            </a:pPr>
            <a:r>
              <a:rPr lang="en-US" sz="2400" dirty="0" smtClean="0">
                <a:solidFill>
                  <a:srgbClr val="7F7F7F"/>
                </a:solidFill>
                <a:latin typeface="Franklin Gothic Book"/>
                <a:cs typeface="Franklin Gothic Book"/>
              </a:rPr>
              <a:t>PROTOTYPES</a:t>
            </a:r>
          </a:p>
          <a:p>
            <a:pPr>
              <a:lnSpc>
                <a:spcPct val="120000"/>
              </a:lnSpc>
            </a:pPr>
            <a:r>
              <a:rPr lang="en-US" sz="2400" dirty="0" smtClean="0">
                <a:solidFill>
                  <a:srgbClr val="000000"/>
                </a:solidFill>
                <a:latin typeface="Franklin Gothic Medium"/>
                <a:cs typeface="Franklin Gothic Medium"/>
              </a:rPr>
              <a:t>STRATEGIES</a:t>
            </a:r>
          </a:p>
        </p:txBody>
      </p:sp>
      <p:sp>
        <p:nvSpPr>
          <p:cNvPr id="6" name="Rectangle 5"/>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178175" y="0"/>
            <a:ext cx="5943600" cy="2323713"/>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3600" dirty="0" smtClean="0">
                <a:solidFill>
                  <a:schemeClr val="bg1">
                    <a:lumMod val="65000"/>
                  </a:schemeClr>
                </a:solidFill>
                <a:latin typeface="Franklin Gothic Book"/>
                <a:cs typeface="Franklin Gothic Book"/>
              </a:rPr>
              <a:t>TECHNOLOGICAL</a:t>
            </a:r>
          </a:p>
          <a:p>
            <a:endParaRPr lang="en-US" sz="2800" dirty="0" smtClean="0">
              <a:solidFill>
                <a:srgbClr val="BFBFBF"/>
              </a:solidFill>
              <a:latin typeface="Franklin Gothic Book"/>
              <a:cs typeface="Franklin Gothic Book"/>
            </a:endParaRPr>
          </a:p>
          <a:p>
            <a:r>
              <a:rPr lang="en-US" sz="4000" dirty="0" smtClean="0">
                <a:solidFill>
                  <a:schemeClr val="bg1"/>
                </a:solidFill>
                <a:latin typeface="Franklin Gothic Medium"/>
                <a:cs typeface="Franklin Gothic Medium"/>
              </a:rPr>
              <a:t>Route based on signal</a:t>
            </a:r>
          </a:p>
          <a:p>
            <a:pPr algn="ctr"/>
            <a:endParaRPr lang="en-US" sz="4100" dirty="0">
              <a:solidFill>
                <a:srgbClr val="A6A6A6"/>
              </a:solidFill>
              <a:latin typeface="Franklin Gothic Medium"/>
              <a:cs typeface="Franklin Gothic Medium"/>
            </a:endParaRPr>
          </a:p>
        </p:txBody>
      </p:sp>
    </p:spTree>
    <p:extLst>
      <p:ext uri="{BB962C8B-B14F-4D97-AF65-F5344CB8AC3E}">
        <p14:creationId xmlns:p14="http://schemas.microsoft.com/office/powerpoint/2010/main" xmlns="" val="13716946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5" name="Rectangle 4"/>
          <p:cNvSpPr/>
          <p:nvPr/>
        </p:nvSpPr>
        <p:spPr>
          <a:xfrm>
            <a:off x="152400" y="152400"/>
            <a:ext cx="2636509" cy="3182410"/>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solidFill>
                  <a:srgbClr val="7F7F7F"/>
                </a:solidFill>
                <a:latin typeface="Franklin Gothic Book"/>
                <a:cs typeface="Franklin Gothic Book"/>
              </a:rPr>
              <a:t>PREDISPOSITIONS</a:t>
            </a:r>
          </a:p>
          <a:p>
            <a:pPr>
              <a:lnSpc>
                <a:spcPct val="120000"/>
              </a:lnSpc>
            </a:pPr>
            <a:r>
              <a:rPr lang="en-US" sz="2400" dirty="0" smtClean="0">
                <a:solidFill>
                  <a:srgbClr val="7F7F7F"/>
                </a:solidFill>
                <a:latin typeface="Franklin Gothic Book"/>
                <a:cs typeface="Franklin Gothic Book"/>
              </a:rPr>
              <a:t>RESEARCH</a:t>
            </a:r>
          </a:p>
          <a:p>
            <a:pPr>
              <a:lnSpc>
                <a:spcPct val="120000"/>
              </a:lnSpc>
            </a:pPr>
            <a:r>
              <a:rPr lang="en-US" sz="2400" dirty="0" smtClean="0">
                <a:solidFill>
                  <a:srgbClr val="7F7F7F"/>
                </a:solidFill>
                <a:latin typeface="Franklin Gothic Book"/>
                <a:cs typeface="Franklin Gothic Book"/>
              </a:rPr>
              <a:t>INSIGHTS</a:t>
            </a:r>
          </a:p>
          <a:p>
            <a:pPr>
              <a:lnSpc>
                <a:spcPct val="120000"/>
              </a:lnSpc>
            </a:pPr>
            <a:r>
              <a:rPr lang="en-US" sz="2400" dirty="0" smtClean="0">
                <a:solidFill>
                  <a:srgbClr val="7F7F7F"/>
                </a:solidFill>
                <a:latin typeface="Franklin Gothic Book"/>
                <a:cs typeface="Franklin Gothic Book"/>
              </a:rPr>
              <a:t>CONCEPTS</a:t>
            </a:r>
          </a:p>
          <a:p>
            <a:pPr>
              <a:lnSpc>
                <a:spcPct val="120000"/>
              </a:lnSpc>
            </a:pPr>
            <a:r>
              <a:rPr lang="en-US" sz="2400" dirty="0" smtClean="0">
                <a:solidFill>
                  <a:srgbClr val="7F7F7F"/>
                </a:solidFill>
                <a:latin typeface="Franklin Gothic Book"/>
                <a:cs typeface="Franklin Gothic Book"/>
              </a:rPr>
              <a:t>PROTOTYPES</a:t>
            </a:r>
          </a:p>
          <a:p>
            <a:pPr>
              <a:lnSpc>
                <a:spcPct val="120000"/>
              </a:lnSpc>
            </a:pPr>
            <a:r>
              <a:rPr lang="en-US" sz="2400" dirty="0" smtClean="0">
                <a:solidFill>
                  <a:srgbClr val="000000"/>
                </a:solidFill>
                <a:latin typeface="Franklin Gothic Medium"/>
                <a:cs typeface="Franklin Gothic Medium"/>
              </a:rPr>
              <a:t>STRATEGIES</a:t>
            </a:r>
          </a:p>
        </p:txBody>
      </p:sp>
      <p:sp>
        <p:nvSpPr>
          <p:cNvPr id="6" name="Rectangle 5"/>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178175" y="0"/>
            <a:ext cx="5943600" cy="2323713"/>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3600" dirty="0" smtClean="0">
                <a:solidFill>
                  <a:schemeClr val="bg1">
                    <a:lumMod val="65000"/>
                  </a:schemeClr>
                </a:solidFill>
                <a:latin typeface="Franklin Gothic Book"/>
                <a:cs typeface="Franklin Gothic Book"/>
              </a:rPr>
              <a:t>SOCIAL</a:t>
            </a:r>
          </a:p>
          <a:p>
            <a:endParaRPr lang="en-US" sz="2800" dirty="0" smtClean="0">
              <a:solidFill>
                <a:srgbClr val="BFBFBF"/>
              </a:solidFill>
              <a:latin typeface="Franklin Gothic Book"/>
              <a:cs typeface="Franklin Gothic Book"/>
            </a:endParaRPr>
          </a:p>
          <a:p>
            <a:r>
              <a:rPr lang="en-US" sz="4000" dirty="0" smtClean="0">
                <a:solidFill>
                  <a:schemeClr val="bg1"/>
                </a:solidFill>
                <a:latin typeface="Franklin Gothic Medium"/>
                <a:cs typeface="Franklin Gothic Medium"/>
              </a:rPr>
              <a:t>Benefits of groups</a:t>
            </a:r>
          </a:p>
          <a:p>
            <a:pPr algn="ctr"/>
            <a:endParaRPr lang="en-US" sz="4100" dirty="0">
              <a:solidFill>
                <a:srgbClr val="A6A6A6"/>
              </a:solidFill>
              <a:latin typeface="Franklin Gothic Medium"/>
              <a:cs typeface="Franklin Gothic Medium"/>
            </a:endParaRPr>
          </a:p>
        </p:txBody>
      </p:sp>
    </p:spTree>
    <p:extLst>
      <p:ext uri="{BB962C8B-B14F-4D97-AF65-F5344CB8AC3E}">
        <p14:creationId xmlns:p14="http://schemas.microsoft.com/office/powerpoint/2010/main" xmlns="" val="6391076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alphaModFix/>
            <a:extLst>
              <a:ext uri="{BEBA8EAE-BF5A-486C-A8C5-ECC9F3942E4B}">
                <a14:imgProps xmlns:a14="http://schemas.microsoft.com/office/drawing/2010/main" xmlns="">
                  <a14:imgLayer r:embed="rId3">
                    <a14:imgEffect>
                      <a14:saturation sat="400000"/>
                    </a14:imgEffect>
                  </a14:imgLayer>
                </a14:imgProps>
              </a:ext>
              <a:ext uri="{28A0092B-C50C-407E-A947-70E740481C1C}">
                <a14:useLocalDpi xmlns:a14="http://schemas.microsoft.com/office/drawing/2010/main" xmlns="" val="0"/>
              </a:ext>
            </a:extLst>
          </a:blip>
          <a:srcRect/>
          <a:stretch/>
        </p:blipFill>
        <p:spPr bwMode="auto">
          <a:xfrm>
            <a:off x="-16276" y="1"/>
            <a:ext cx="9160276"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76200" y="304800"/>
            <a:ext cx="9296400" cy="2514600"/>
          </a:xfrm>
          <a:prstGeom prst="rect">
            <a:avLst/>
          </a:prstGeom>
          <a:solidFill>
            <a:schemeClr val="tx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6276" y="30540"/>
            <a:ext cx="9160276" cy="1569660"/>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9600" dirty="0" smtClean="0">
                <a:solidFill>
                  <a:schemeClr val="bg1"/>
                </a:solidFill>
                <a:latin typeface="Franklin Gothic Medium"/>
                <a:cs typeface="Franklin Gothic Medium"/>
              </a:rPr>
              <a:t>Thank you.</a:t>
            </a:r>
            <a:endParaRPr lang="en-US" sz="9600" dirty="0">
              <a:solidFill>
                <a:schemeClr val="bg1"/>
              </a:solidFill>
              <a:latin typeface="Franklin Gothic Medium"/>
              <a:cs typeface="Franklin Gothic Medium"/>
            </a:endParaRPr>
          </a:p>
        </p:txBody>
      </p:sp>
      <p:sp>
        <p:nvSpPr>
          <p:cNvPr id="8" name="TextBox 7"/>
          <p:cNvSpPr txBox="1"/>
          <p:nvPr/>
        </p:nvSpPr>
        <p:spPr>
          <a:xfrm>
            <a:off x="2057400" y="1981200"/>
            <a:ext cx="7162800" cy="738664"/>
          </a:xfrm>
          <a:prstGeom prst="rect">
            <a:avLst/>
          </a:prstGeom>
          <a:noFill/>
          <a:effectLst>
            <a:outerShdw blurRad="50800" dist="38100" dir="5400000" algn="t" rotWithShape="0">
              <a:prstClr val="black">
                <a:alpha val="40000"/>
              </a:prstClr>
            </a:outerShdw>
          </a:effectLst>
        </p:spPr>
        <p:txBody>
          <a:bodyPr wrap="square" rtlCol="0">
            <a:spAutoFit/>
          </a:bodyPr>
          <a:lstStyle/>
          <a:p>
            <a:pPr algn="r"/>
            <a:r>
              <a:rPr lang="en-US" sz="4100" dirty="0" smtClean="0">
                <a:solidFill>
                  <a:srgbClr val="A6A6A6"/>
                </a:solidFill>
                <a:latin typeface="Franklin Gothic Medium"/>
                <a:cs typeface="Franklin Gothic Medium"/>
              </a:rPr>
              <a:t>Stay safe. Stay together. </a:t>
            </a:r>
            <a:endParaRPr lang="en-US" sz="4100" dirty="0">
              <a:solidFill>
                <a:srgbClr val="A6A6A6"/>
              </a:solidFill>
              <a:latin typeface="Franklin Gothic Medium"/>
              <a:cs typeface="Franklin Gothic Medium"/>
            </a:endParaRPr>
          </a:p>
        </p:txBody>
      </p:sp>
    </p:spTree>
    <p:extLst>
      <p:ext uri="{BB962C8B-B14F-4D97-AF65-F5344CB8AC3E}">
        <p14:creationId xmlns:p14="http://schemas.microsoft.com/office/powerpoint/2010/main" xmlns="" val="20811819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5" name="Rectangle 4"/>
          <p:cNvSpPr/>
          <p:nvPr/>
        </p:nvSpPr>
        <p:spPr>
          <a:xfrm>
            <a:off x="152400" y="152400"/>
            <a:ext cx="2581656" cy="3625608"/>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solidFill>
                  <a:srgbClr val="7F7F7F"/>
                </a:solidFill>
                <a:latin typeface="Franklin Gothic Book"/>
                <a:cs typeface="Franklin Gothic Book"/>
              </a:rPr>
              <a:t>PREDISPOSITIONS</a:t>
            </a:r>
          </a:p>
          <a:p>
            <a:pPr>
              <a:lnSpc>
                <a:spcPct val="120000"/>
              </a:lnSpc>
            </a:pPr>
            <a:r>
              <a:rPr lang="en-US" sz="2400" dirty="0" smtClean="0">
                <a:solidFill>
                  <a:srgbClr val="7F7F7F"/>
                </a:solidFill>
                <a:latin typeface="Franklin Gothic Book"/>
                <a:cs typeface="Franklin Gothic Book"/>
              </a:rPr>
              <a:t>RESEARCH</a:t>
            </a:r>
          </a:p>
          <a:p>
            <a:pPr>
              <a:lnSpc>
                <a:spcPct val="120000"/>
              </a:lnSpc>
            </a:pPr>
            <a:r>
              <a:rPr lang="en-US" sz="2400" dirty="0" smtClean="0">
                <a:solidFill>
                  <a:srgbClr val="7F7F7F"/>
                </a:solidFill>
                <a:latin typeface="Franklin Gothic Book"/>
                <a:cs typeface="Franklin Gothic Book"/>
              </a:rPr>
              <a:t>INSIGHTS</a:t>
            </a:r>
          </a:p>
          <a:p>
            <a:pPr>
              <a:lnSpc>
                <a:spcPct val="120000"/>
              </a:lnSpc>
            </a:pPr>
            <a:r>
              <a:rPr lang="en-US" sz="2400" dirty="0" smtClean="0">
                <a:solidFill>
                  <a:srgbClr val="7F7F7F"/>
                </a:solidFill>
                <a:latin typeface="Franklin Gothic Book"/>
                <a:cs typeface="Franklin Gothic Book"/>
              </a:rPr>
              <a:t>CONCEPTS</a:t>
            </a:r>
          </a:p>
          <a:p>
            <a:pPr>
              <a:lnSpc>
                <a:spcPct val="120000"/>
              </a:lnSpc>
            </a:pPr>
            <a:r>
              <a:rPr lang="en-US" sz="2400" dirty="0" smtClean="0">
                <a:solidFill>
                  <a:srgbClr val="7F7F7F"/>
                </a:solidFill>
                <a:latin typeface="Franklin Gothic Book"/>
                <a:cs typeface="Franklin Gothic Book"/>
              </a:rPr>
              <a:t>PROTOTYPES</a:t>
            </a:r>
          </a:p>
          <a:p>
            <a:pPr>
              <a:lnSpc>
                <a:spcPct val="120000"/>
              </a:lnSpc>
            </a:pPr>
            <a:r>
              <a:rPr lang="en-US" sz="2400" dirty="0" smtClean="0">
                <a:solidFill>
                  <a:srgbClr val="7F7F7F"/>
                </a:solidFill>
                <a:latin typeface="Franklin Gothic Book"/>
                <a:cs typeface="Franklin Gothic Book"/>
              </a:rPr>
              <a:t>STRATEGIES</a:t>
            </a:r>
          </a:p>
          <a:p>
            <a:pPr>
              <a:lnSpc>
                <a:spcPct val="120000"/>
              </a:lnSpc>
            </a:pPr>
            <a:r>
              <a:rPr lang="en-US" sz="2400" dirty="0" smtClean="0">
                <a:solidFill>
                  <a:srgbClr val="000000"/>
                </a:solidFill>
                <a:latin typeface="Franklin Gothic Medium"/>
                <a:cs typeface="Franklin Gothic Medium"/>
              </a:rPr>
              <a:t>EXTRAS</a:t>
            </a:r>
          </a:p>
        </p:txBody>
      </p:sp>
      <p:sp>
        <p:nvSpPr>
          <p:cNvPr id="6" name="Rectangle 5"/>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114800" y="228600"/>
            <a:ext cx="3947546" cy="579851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p:cNvSpPr/>
          <p:nvPr/>
        </p:nvSpPr>
        <p:spPr>
          <a:xfrm>
            <a:off x="4240074" y="5099578"/>
            <a:ext cx="3672135" cy="73437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ounded Rectangle 8">
            <a:hlinkClick r:id="rId4" action="ppaction://hlinksldjump"/>
          </p:cNvPr>
          <p:cNvSpPr/>
          <p:nvPr/>
        </p:nvSpPr>
        <p:spPr>
          <a:xfrm>
            <a:off x="4240074" y="5099578"/>
            <a:ext cx="1025137" cy="734376"/>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5265211" y="5223701"/>
            <a:ext cx="2646997"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EMERGENCY</a:t>
            </a:r>
            <a:endParaRPr lang="en-US" sz="2800" b="1" dirty="0">
              <a:solidFill>
                <a:schemeClr val="bg1"/>
              </a:solidFill>
              <a:latin typeface="Helvetica"/>
              <a:cs typeface="Helvetica"/>
            </a:endParaRPr>
          </a:p>
        </p:txBody>
      </p:sp>
      <p:sp>
        <p:nvSpPr>
          <p:cNvPr id="11" name="Right Arrow 10">
            <a:hlinkClick r:id="rId4" action="ppaction://hlinksldjump"/>
          </p:cNvPr>
          <p:cNvSpPr/>
          <p:nvPr/>
        </p:nvSpPr>
        <p:spPr>
          <a:xfrm>
            <a:off x="4469580" y="5271270"/>
            <a:ext cx="612022"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4240074" y="448530"/>
            <a:ext cx="3672135" cy="523220"/>
          </a:xfrm>
          <a:prstGeom prst="rect">
            <a:avLst/>
          </a:prstGeom>
          <a:noFill/>
        </p:spPr>
        <p:txBody>
          <a:bodyPr wrap="square" rtlCol="0">
            <a:spAutoFit/>
          </a:bodyPr>
          <a:lstStyle/>
          <a:p>
            <a:pPr algn="ctr"/>
            <a:r>
              <a:rPr lang="en-US" sz="2800" b="1" dirty="0" smtClean="0">
                <a:latin typeface="Helvetica"/>
                <a:cs typeface="Helvetica"/>
              </a:rPr>
              <a:t>Are you a human? </a:t>
            </a:r>
            <a:endParaRPr lang="en-US" sz="2800" b="1" dirty="0">
              <a:latin typeface="Helvetica"/>
              <a:cs typeface="Helvetica"/>
            </a:endParaRPr>
          </a:p>
        </p:txBody>
      </p:sp>
      <p:cxnSp>
        <p:nvCxnSpPr>
          <p:cNvPr id="21" name="Straight Connector 20"/>
          <p:cNvCxnSpPr/>
          <p:nvPr/>
        </p:nvCxnSpPr>
        <p:spPr>
          <a:xfrm>
            <a:off x="5020399" y="2850544"/>
            <a:ext cx="872133" cy="810874"/>
          </a:xfrm>
          <a:prstGeom prst="line">
            <a:avLst/>
          </a:prstGeom>
          <a:ln w="635000" cap="rnd" cmpd="sng"/>
          <a:effectLst/>
        </p:spPr>
        <p:style>
          <a:lnRef idx="2">
            <a:schemeClr val="accent3"/>
          </a:lnRef>
          <a:fillRef idx="0">
            <a:schemeClr val="accent3"/>
          </a:fillRef>
          <a:effectRef idx="1">
            <a:schemeClr val="accent3"/>
          </a:effectRef>
          <a:fontRef idx="minor">
            <a:schemeClr val="tx1"/>
          </a:fontRef>
        </p:style>
      </p:cxnSp>
      <p:cxnSp>
        <p:nvCxnSpPr>
          <p:cNvPr id="22" name="Straight Connector 21"/>
          <p:cNvCxnSpPr/>
          <p:nvPr/>
        </p:nvCxnSpPr>
        <p:spPr>
          <a:xfrm flipH="1">
            <a:off x="5892532" y="1520082"/>
            <a:ext cx="1216395" cy="2141336"/>
          </a:xfrm>
          <a:prstGeom prst="line">
            <a:avLst/>
          </a:prstGeom>
          <a:ln w="635000" cap="rnd" cmpd="sng"/>
          <a:effectLst/>
        </p:spPr>
        <p:style>
          <a:lnRef idx="2">
            <a:schemeClr val="accent3"/>
          </a:lnRef>
          <a:fillRef idx="0">
            <a:schemeClr val="accent3"/>
          </a:fillRef>
          <a:effectRef idx="1">
            <a:schemeClr val="accent3"/>
          </a:effectRef>
          <a:fontRef idx="minor">
            <a:schemeClr val="tx1"/>
          </a:fontRef>
        </p:style>
      </p:cxnSp>
      <p:sp>
        <p:nvSpPr>
          <p:cNvPr id="23" name="Oval 22">
            <a:hlinkClick r:id="rId5" action="ppaction://hlinksldjump"/>
          </p:cNvPr>
          <p:cNvSpPr/>
          <p:nvPr/>
        </p:nvSpPr>
        <p:spPr>
          <a:xfrm>
            <a:off x="4645538" y="2475699"/>
            <a:ext cx="726777" cy="726777"/>
          </a:xfrm>
          <a:prstGeom prst="ellipse">
            <a:avLst/>
          </a:prstGeom>
          <a:gradFill flip="none" rotWithShape="1">
            <a:gsLst>
              <a:gs pos="0">
                <a:schemeClr val="accent1">
                  <a:tint val="100000"/>
                  <a:shade val="100000"/>
                  <a:satMod val="130000"/>
                  <a:alpha val="48000"/>
                </a:schemeClr>
              </a:gs>
              <a:gs pos="100000">
                <a:schemeClr val="accent1">
                  <a:tint val="50000"/>
                  <a:shade val="100000"/>
                  <a:satMod val="350000"/>
                  <a:alpha val="4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7451762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5" name="Rectangle 4"/>
          <p:cNvSpPr/>
          <p:nvPr/>
        </p:nvSpPr>
        <p:spPr>
          <a:xfrm>
            <a:off x="152400" y="152400"/>
            <a:ext cx="2581656" cy="3625608"/>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solidFill>
                  <a:srgbClr val="7F7F7F"/>
                </a:solidFill>
                <a:latin typeface="Franklin Gothic Book"/>
                <a:cs typeface="Franklin Gothic Book"/>
              </a:rPr>
              <a:t>PREDISPOSITIONS</a:t>
            </a:r>
          </a:p>
          <a:p>
            <a:pPr>
              <a:lnSpc>
                <a:spcPct val="120000"/>
              </a:lnSpc>
            </a:pPr>
            <a:r>
              <a:rPr lang="en-US" sz="2400" dirty="0" smtClean="0">
                <a:solidFill>
                  <a:srgbClr val="7F7F7F"/>
                </a:solidFill>
                <a:latin typeface="Franklin Gothic Book"/>
                <a:cs typeface="Franklin Gothic Book"/>
              </a:rPr>
              <a:t>RESEARCH</a:t>
            </a:r>
          </a:p>
          <a:p>
            <a:pPr>
              <a:lnSpc>
                <a:spcPct val="120000"/>
              </a:lnSpc>
            </a:pPr>
            <a:r>
              <a:rPr lang="en-US" sz="2400" dirty="0" smtClean="0">
                <a:solidFill>
                  <a:srgbClr val="7F7F7F"/>
                </a:solidFill>
                <a:latin typeface="Franklin Gothic Book"/>
                <a:cs typeface="Franklin Gothic Book"/>
              </a:rPr>
              <a:t>INSIGHTS</a:t>
            </a:r>
          </a:p>
          <a:p>
            <a:pPr>
              <a:lnSpc>
                <a:spcPct val="120000"/>
              </a:lnSpc>
            </a:pPr>
            <a:r>
              <a:rPr lang="en-US" sz="2400" dirty="0" smtClean="0">
                <a:solidFill>
                  <a:srgbClr val="7F7F7F"/>
                </a:solidFill>
                <a:latin typeface="Franklin Gothic Book"/>
                <a:cs typeface="Franklin Gothic Book"/>
              </a:rPr>
              <a:t>CONCEPTS</a:t>
            </a:r>
          </a:p>
          <a:p>
            <a:pPr>
              <a:lnSpc>
                <a:spcPct val="120000"/>
              </a:lnSpc>
            </a:pPr>
            <a:r>
              <a:rPr lang="en-US" sz="2400" dirty="0" smtClean="0">
                <a:solidFill>
                  <a:srgbClr val="7F7F7F"/>
                </a:solidFill>
                <a:latin typeface="Franklin Gothic Book"/>
                <a:cs typeface="Franklin Gothic Book"/>
              </a:rPr>
              <a:t>PROTOTYPES</a:t>
            </a:r>
          </a:p>
          <a:p>
            <a:pPr>
              <a:lnSpc>
                <a:spcPct val="120000"/>
              </a:lnSpc>
            </a:pPr>
            <a:r>
              <a:rPr lang="en-US" sz="2400" dirty="0" smtClean="0">
                <a:solidFill>
                  <a:srgbClr val="7F7F7F"/>
                </a:solidFill>
                <a:latin typeface="Franklin Gothic Book"/>
                <a:cs typeface="Franklin Gothic Book"/>
              </a:rPr>
              <a:t>STRATEGIES</a:t>
            </a:r>
          </a:p>
          <a:p>
            <a:pPr>
              <a:lnSpc>
                <a:spcPct val="120000"/>
              </a:lnSpc>
            </a:pPr>
            <a:r>
              <a:rPr lang="en-US" sz="2400" dirty="0" smtClean="0">
                <a:solidFill>
                  <a:srgbClr val="000000"/>
                </a:solidFill>
                <a:latin typeface="Franklin Gothic Medium"/>
                <a:cs typeface="Franklin Gothic Medium"/>
              </a:rPr>
              <a:t>EXTRAS</a:t>
            </a:r>
          </a:p>
        </p:txBody>
      </p:sp>
      <p:sp>
        <p:nvSpPr>
          <p:cNvPr id="6" name="Rectangle 5"/>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114800" y="228600"/>
            <a:ext cx="3947546" cy="579851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p:cNvSpPr/>
          <p:nvPr/>
        </p:nvSpPr>
        <p:spPr>
          <a:xfrm>
            <a:off x="4240074" y="5099578"/>
            <a:ext cx="3672135" cy="73437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5265211" y="5223701"/>
            <a:ext cx="2646997"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EMERGENCY</a:t>
            </a:r>
            <a:endParaRPr lang="en-US" sz="2800" b="1" dirty="0">
              <a:solidFill>
                <a:schemeClr val="bg1"/>
              </a:solidFill>
              <a:latin typeface="Helvetica"/>
              <a:cs typeface="Helvetica"/>
            </a:endParaRPr>
          </a:p>
        </p:txBody>
      </p:sp>
      <p:sp>
        <p:nvSpPr>
          <p:cNvPr id="12" name="TextBox 11"/>
          <p:cNvSpPr txBox="1"/>
          <p:nvPr/>
        </p:nvSpPr>
        <p:spPr>
          <a:xfrm>
            <a:off x="4240074" y="448530"/>
            <a:ext cx="3672135" cy="523220"/>
          </a:xfrm>
          <a:prstGeom prst="rect">
            <a:avLst/>
          </a:prstGeom>
          <a:noFill/>
        </p:spPr>
        <p:txBody>
          <a:bodyPr wrap="square" rtlCol="0">
            <a:spAutoFit/>
          </a:bodyPr>
          <a:lstStyle/>
          <a:p>
            <a:pPr algn="ctr"/>
            <a:r>
              <a:rPr lang="en-US" sz="2800" b="1" dirty="0" smtClean="0">
                <a:latin typeface="Helvetica"/>
                <a:cs typeface="Helvetica"/>
              </a:rPr>
              <a:t>Are you a human? </a:t>
            </a:r>
            <a:endParaRPr lang="en-US" sz="2800" b="1" dirty="0">
              <a:latin typeface="Helvetica"/>
              <a:cs typeface="Helvetica"/>
            </a:endParaRPr>
          </a:p>
        </p:txBody>
      </p:sp>
      <p:cxnSp>
        <p:nvCxnSpPr>
          <p:cNvPr id="13" name="Straight Connector 12"/>
          <p:cNvCxnSpPr/>
          <p:nvPr/>
        </p:nvCxnSpPr>
        <p:spPr>
          <a:xfrm>
            <a:off x="5020399" y="2850544"/>
            <a:ext cx="872133" cy="810874"/>
          </a:xfrm>
          <a:prstGeom prst="line">
            <a:avLst/>
          </a:prstGeom>
          <a:ln w="635000" cap="rnd" cmpd="sng"/>
          <a:effectLst/>
        </p:spPr>
        <p:style>
          <a:lnRef idx="2">
            <a:schemeClr val="accent3"/>
          </a:lnRef>
          <a:fillRef idx="0">
            <a:schemeClr val="accent3"/>
          </a:fillRef>
          <a:effectRef idx="1">
            <a:schemeClr val="accent3"/>
          </a:effectRef>
          <a:fontRef idx="minor">
            <a:schemeClr val="tx1"/>
          </a:fontRef>
        </p:style>
      </p:cxnSp>
      <p:cxnSp>
        <p:nvCxnSpPr>
          <p:cNvPr id="14" name="Straight Connector 13"/>
          <p:cNvCxnSpPr/>
          <p:nvPr/>
        </p:nvCxnSpPr>
        <p:spPr>
          <a:xfrm flipH="1">
            <a:off x="5892532" y="1520082"/>
            <a:ext cx="1216395" cy="2141336"/>
          </a:xfrm>
          <a:prstGeom prst="line">
            <a:avLst/>
          </a:prstGeom>
          <a:ln w="635000" cap="rnd" cmpd="sng"/>
          <a:effectLst/>
        </p:spPr>
        <p:style>
          <a:lnRef idx="2">
            <a:schemeClr val="accent3"/>
          </a:lnRef>
          <a:fillRef idx="0">
            <a:schemeClr val="accent3"/>
          </a:fillRef>
          <a:effectRef idx="1">
            <a:schemeClr val="accent3"/>
          </a:effectRef>
          <a:fontRef idx="minor">
            <a:schemeClr val="tx1"/>
          </a:fontRef>
        </p:style>
      </p:cxnSp>
      <p:sp>
        <p:nvSpPr>
          <p:cNvPr id="15" name="Oval 14">
            <a:hlinkClick r:id="rId4" action="ppaction://hlinksldjump"/>
          </p:cNvPr>
          <p:cNvSpPr/>
          <p:nvPr/>
        </p:nvSpPr>
        <p:spPr>
          <a:xfrm>
            <a:off x="4645538" y="2475699"/>
            <a:ext cx="726777" cy="726777"/>
          </a:xfrm>
          <a:prstGeom prst="ellipse">
            <a:avLst/>
          </a:prstGeom>
          <a:gradFill flip="none" rotWithShape="1">
            <a:gsLst>
              <a:gs pos="0">
                <a:schemeClr val="accent1">
                  <a:tint val="100000"/>
                  <a:shade val="100000"/>
                  <a:satMod val="130000"/>
                  <a:alpha val="48000"/>
                </a:schemeClr>
              </a:gs>
              <a:gs pos="100000">
                <a:schemeClr val="accent1">
                  <a:tint val="50000"/>
                  <a:shade val="100000"/>
                  <a:satMod val="350000"/>
                  <a:alpha val="4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ounded Rectangle 8">
            <a:hlinkClick r:id="rId5" action="ppaction://hlinksldjump"/>
          </p:cNvPr>
          <p:cNvSpPr/>
          <p:nvPr/>
        </p:nvSpPr>
        <p:spPr>
          <a:xfrm>
            <a:off x="4240074" y="5099578"/>
            <a:ext cx="1025137" cy="734376"/>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Arrow 10">
            <a:hlinkClick r:id="rId5" action="ppaction://hlinksldjump"/>
          </p:cNvPr>
          <p:cNvSpPr/>
          <p:nvPr/>
        </p:nvSpPr>
        <p:spPr>
          <a:xfrm>
            <a:off x="4469580" y="5271270"/>
            <a:ext cx="612022"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618334110"/>
      </p:ext>
    </p:extLst>
  </p:cSld>
  <p:clrMapOvr>
    <a:masterClrMapping/>
  </p:clrMapOvr>
  <mc:AlternateContent xmlns:mc="http://schemas.openxmlformats.org/markup-compatibility/2006">
    <mc:Choice xmlns:p14="http://schemas.microsoft.com/office/powerpoint/2010/main" xmlns="" Requires="p14">
      <p:transition spd="slow" p14:dur="2000" advClick="0" advTm="2500"/>
    </mc:Choice>
    <mc:Fallback>
      <p:transition spd="slow" advClick="0" advTm="25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29167 0 " pathEditMode="relative" ptsTypes="AA">
                                      <p:cBhvr>
                                        <p:cTn id="6" dur="2000" fill="hold"/>
                                        <p:tgtEl>
                                          <p:spTgt spid="11"/>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29167 0 " pathEditMode="relative" ptsTypes="AA">
                                      <p:cBhvr>
                                        <p:cTn id="8"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5" name="Rectangle 4"/>
          <p:cNvSpPr/>
          <p:nvPr/>
        </p:nvSpPr>
        <p:spPr>
          <a:xfrm>
            <a:off x="152400" y="152400"/>
            <a:ext cx="2581656" cy="3625608"/>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solidFill>
                  <a:srgbClr val="7F7F7F"/>
                </a:solidFill>
                <a:latin typeface="Franklin Gothic Book"/>
                <a:cs typeface="Franklin Gothic Book"/>
              </a:rPr>
              <a:t>PREDISPOSITIONS</a:t>
            </a:r>
          </a:p>
          <a:p>
            <a:pPr>
              <a:lnSpc>
                <a:spcPct val="120000"/>
              </a:lnSpc>
            </a:pPr>
            <a:r>
              <a:rPr lang="en-US" sz="2400" dirty="0" smtClean="0">
                <a:solidFill>
                  <a:srgbClr val="7F7F7F"/>
                </a:solidFill>
                <a:latin typeface="Franklin Gothic Book"/>
                <a:cs typeface="Franklin Gothic Book"/>
              </a:rPr>
              <a:t>RESEARCH</a:t>
            </a:r>
          </a:p>
          <a:p>
            <a:pPr>
              <a:lnSpc>
                <a:spcPct val="120000"/>
              </a:lnSpc>
            </a:pPr>
            <a:r>
              <a:rPr lang="en-US" sz="2400" dirty="0" smtClean="0">
                <a:solidFill>
                  <a:srgbClr val="7F7F7F"/>
                </a:solidFill>
                <a:latin typeface="Franklin Gothic Book"/>
                <a:cs typeface="Franklin Gothic Book"/>
              </a:rPr>
              <a:t>INSIGHTS</a:t>
            </a:r>
          </a:p>
          <a:p>
            <a:pPr>
              <a:lnSpc>
                <a:spcPct val="120000"/>
              </a:lnSpc>
            </a:pPr>
            <a:r>
              <a:rPr lang="en-US" sz="2400" dirty="0" smtClean="0">
                <a:solidFill>
                  <a:srgbClr val="7F7F7F"/>
                </a:solidFill>
                <a:latin typeface="Franklin Gothic Book"/>
                <a:cs typeface="Franklin Gothic Book"/>
              </a:rPr>
              <a:t>CONCEPTS</a:t>
            </a:r>
          </a:p>
          <a:p>
            <a:pPr>
              <a:lnSpc>
                <a:spcPct val="120000"/>
              </a:lnSpc>
            </a:pPr>
            <a:r>
              <a:rPr lang="en-US" sz="2400" dirty="0" smtClean="0">
                <a:solidFill>
                  <a:srgbClr val="7F7F7F"/>
                </a:solidFill>
                <a:latin typeface="Franklin Gothic Book"/>
                <a:cs typeface="Franklin Gothic Book"/>
              </a:rPr>
              <a:t>PROTOTYPES</a:t>
            </a:r>
          </a:p>
          <a:p>
            <a:pPr>
              <a:lnSpc>
                <a:spcPct val="120000"/>
              </a:lnSpc>
            </a:pPr>
            <a:r>
              <a:rPr lang="en-US" sz="2400" dirty="0" smtClean="0">
                <a:solidFill>
                  <a:srgbClr val="7F7F7F"/>
                </a:solidFill>
                <a:latin typeface="Franklin Gothic Book"/>
                <a:cs typeface="Franklin Gothic Book"/>
              </a:rPr>
              <a:t>STRATEGIES</a:t>
            </a:r>
          </a:p>
          <a:p>
            <a:pPr>
              <a:lnSpc>
                <a:spcPct val="120000"/>
              </a:lnSpc>
            </a:pPr>
            <a:r>
              <a:rPr lang="en-US" sz="2400" dirty="0" smtClean="0">
                <a:solidFill>
                  <a:srgbClr val="000000"/>
                </a:solidFill>
                <a:latin typeface="Franklin Gothic Medium"/>
                <a:cs typeface="Franklin Gothic Medium"/>
              </a:rPr>
              <a:t>EXTRAS</a:t>
            </a:r>
          </a:p>
        </p:txBody>
      </p:sp>
      <p:sp>
        <p:nvSpPr>
          <p:cNvPr id="6" name="Rectangle 5"/>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114800" y="228600"/>
            <a:ext cx="3947546" cy="579851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help_symbol.jp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5562600" y="2590800"/>
            <a:ext cx="948555" cy="1068487"/>
          </a:xfrm>
          <a:prstGeom prst="rect">
            <a:avLst/>
          </a:prstGeom>
        </p:spPr>
      </p:pic>
      <p:sp>
        <p:nvSpPr>
          <p:cNvPr id="13" name="Rounded Rectangle 12">
            <a:hlinkClick r:id="rId5" action="ppaction://hlinksldjump"/>
          </p:cNvPr>
          <p:cNvSpPr/>
          <p:nvPr/>
        </p:nvSpPr>
        <p:spPr>
          <a:xfrm>
            <a:off x="4295543" y="3882835"/>
            <a:ext cx="1700407"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hlinkClick r:id="rId5" action="ppaction://hlinksldjump"/>
          </p:cNvPr>
          <p:cNvSpPr txBox="1"/>
          <p:nvPr/>
        </p:nvSpPr>
        <p:spPr>
          <a:xfrm>
            <a:off x="4295543" y="3966395"/>
            <a:ext cx="1700407" cy="584776"/>
          </a:xfrm>
          <a:prstGeom prst="rect">
            <a:avLst/>
          </a:prstGeom>
          <a:noFill/>
        </p:spPr>
        <p:txBody>
          <a:bodyPr wrap="square" rtlCol="0">
            <a:spAutoFit/>
          </a:bodyPr>
          <a:lstStyle/>
          <a:p>
            <a:pPr algn="ctr"/>
            <a:r>
              <a:rPr lang="en-US" sz="3200" b="1" dirty="0" smtClean="0">
                <a:solidFill>
                  <a:schemeClr val="bg1"/>
                </a:solidFill>
                <a:latin typeface="Helvetica"/>
                <a:cs typeface="Helvetica"/>
              </a:rPr>
              <a:t>OK</a:t>
            </a:r>
            <a:endParaRPr lang="en-US" sz="3200" b="1" dirty="0">
              <a:solidFill>
                <a:schemeClr val="bg1"/>
              </a:solidFill>
              <a:latin typeface="Helvetica"/>
              <a:cs typeface="Helvetica"/>
            </a:endParaRPr>
          </a:p>
        </p:txBody>
      </p:sp>
      <p:sp>
        <p:nvSpPr>
          <p:cNvPr id="15" name="Rounded Rectangle 14">
            <a:hlinkClick r:id="rId5" action="ppaction://hlinksldjump"/>
          </p:cNvPr>
          <p:cNvSpPr/>
          <p:nvPr/>
        </p:nvSpPr>
        <p:spPr>
          <a:xfrm>
            <a:off x="6179750" y="3882835"/>
            <a:ext cx="1683698"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hlinkClick r:id="rId5" action="ppaction://hlinksldjump"/>
          </p:cNvPr>
          <p:cNvSpPr txBox="1"/>
          <p:nvPr/>
        </p:nvSpPr>
        <p:spPr>
          <a:xfrm>
            <a:off x="6179751" y="3966395"/>
            <a:ext cx="1683698" cy="584776"/>
          </a:xfrm>
          <a:prstGeom prst="rect">
            <a:avLst/>
          </a:prstGeom>
          <a:noFill/>
        </p:spPr>
        <p:txBody>
          <a:bodyPr wrap="square" rtlCol="0">
            <a:spAutoFit/>
          </a:bodyPr>
          <a:lstStyle/>
          <a:p>
            <a:pPr algn="ctr"/>
            <a:r>
              <a:rPr lang="en-US" sz="3200" b="1" dirty="0" smtClean="0">
                <a:solidFill>
                  <a:schemeClr val="bg1"/>
                </a:solidFill>
                <a:latin typeface="Helvetica"/>
                <a:cs typeface="Helvetica"/>
              </a:rPr>
              <a:t>Undo</a:t>
            </a:r>
            <a:endParaRPr lang="en-US" sz="3200" b="1" dirty="0">
              <a:solidFill>
                <a:schemeClr val="bg1"/>
              </a:solidFill>
              <a:latin typeface="Helvetica"/>
              <a:cs typeface="Helvetica"/>
            </a:endParaRPr>
          </a:p>
        </p:txBody>
      </p:sp>
      <p:sp>
        <p:nvSpPr>
          <p:cNvPr id="17" name="TextBox 16"/>
          <p:cNvSpPr txBox="1"/>
          <p:nvPr/>
        </p:nvSpPr>
        <p:spPr>
          <a:xfrm>
            <a:off x="4267200" y="381000"/>
            <a:ext cx="3672135" cy="2308324"/>
          </a:xfrm>
          <a:prstGeom prst="rect">
            <a:avLst/>
          </a:prstGeom>
          <a:noFill/>
        </p:spPr>
        <p:txBody>
          <a:bodyPr wrap="square" rtlCol="0">
            <a:spAutoFit/>
          </a:bodyPr>
          <a:lstStyle/>
          <a:p>
            <a:r>
              <a:rPr lang="en-US" sz="2400" b="1" dirty="0" smtClean="0">
                <a:solidFill>
                  <a:srgbClr val="008000"/>
                </a:solidFill>
                <a:latin typeface="Helvetica"/>
                <a:cs typeface="Helvetica"/>
              </a:rPr>
              <a:t>Your help request has been successfully reported.</a:t>
            </a:r>
          </a:p>
          <a:p>
            <a:endParaRPr lang="en-US" dirty="0" smtClean="0">
              <a:latin typeface="Helvetica"/>
              <a:cs typeface="Helvetica"/>
            </a:endParaRPr>
          </a:p>
          <a:p>
            <a:r>
              <a:rPr lang="en-US" dirty="0" smtClean="0">
                <a:latin typeface="Helvetica"/>
                <a:cs typeface="Helvetica"/>
              </a:rPr>
              <a:t>When your icon appears on other people’s maps, it will have a help symbol next to it. </a:t>
            </a:r>
            <a:endParaRPr lang="en-US" sz="2800" b="1" dirty="0">
              <a:latin typeface="Helvetica"/>
              <a:cs typeface="Helvetica"/>
            </a:endParaRPr>
          </a:p>
        </p:txBody>
      </p:sp>
    </p:spTree>
    <p:extLst>
      <p:ext uri="{BB962C8B-B14F-4D97-AF65-F5344CB8AC3E}">
        <p14:creationId xmlns:p14="http://schemas.microsoft.com/office/powerpoint/2010/main" xmlns="" val="3704732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8" name="Rectangle 7"/>
          <p:cNvSpPr/>
          <p:nvPr/>
        </p:nvSpPr>
        <p:spPr>
          <a:xfrm>
            <a:off x="152400" y="152400"/>
            <a:ext cx="2636509" cy="3182410"/>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latin typeface="Franklin Gothic Medium"/>
                <a:cs typeface="Franklin Gothic Medium"/>
              </a:rPr>
              <a:t>PREDISPOSITIONS</a:t>
            </a:r>
          </a:p>
          <a:p>
            <a:pPr>
              <a:lnSpc>
                <a:spcPct val="120000"/>
              </a:lnSpc>
            </a:pPr>
            <a:r>
              <a:rPr lang="en-US" sz="2400" dirty="0" smtClean="0">
                <a:solidFill>
                  <a:srgbClr val="7F7F7F"/>
                </a:solidFill>
                <a:latin typeface="Franklin Gothic Book"/>
                <a:cs typeface="Franklin Gothic Book"/>
              </a:rPr>
              <a:t>RESEARCH</a:t>
            </a:r>
          </a:p>
          <a:p>
            <a:pPr>
              <a:lnSpc>
                <a:spcPct val="120000"/>
              </a:lnSpc>
            </a:pPr>
            <a:r>
              <a:rPr lang="en-US" sz="2400" dirty="0" smtClean="0">
                <a:solidFill>
                  <a:srgbClr val="7F7F7F"/>
                </a:solidFill>
                <a:latin typeface="Franklin Gothic Book"/>
                <a:cs typeface="Franklin Gothic Book"/>
              </a:rPr>
              <a:t>INSIGHTS</a:t>
            </a:r>
          </a:p>
          <a:p>
            <a:pPr>
              <a:lnSpc>
                <a:spcPct val="120000"/>
              </a:lnSpc>
            </a:pPr>
            <a:r>
              <a:rPr lang="en-US" sz="2400" dirty="0" smtClean="0">
                <a:solidFill>
                  <a:srgbClr val="7F7F7F"/>
                </a:solidFill>
                <a:latin typeface="Franklin Gothic Book"/>
                <a:cs typeface="Franklin Gothic Book"/>
              </a:rPr>
              <a:t>CONCEPTS</a:t>
            </a:r>
          </a:p>
          <a:p>
            <a:pPr>
              <a:lnSpc>
                <a:spcPct val="120000"/>
              </a:lnSpc>
            </a:pPr>
            <a:r>
              <a:rPr lang="en-US" sz="2400" dirty="0" smtClean="0">
                <a:solidFill>
                  <a:srgbClr val="7F7F7F"/>
                </a:solidFill>
                <a:latin typeface="Franklin Gothic Book"/>
                <a:cs typeface="Franklin Gothic Book"/>
              </a:rPr>
              <a:t>PROTOTYPES</a:t>
            </a:r>
          </a:p>
          <a:p>
            <a:pPr>
              <a:lnSpc>
                <a:spcPct val="120000"/>
              </a:lnSpc>
            </a:pPr>
            <a:r>
              <a:rPr lang="en-US" sz="2400" dirty="0" smtClean="0">
                <a:solidFill>
                  <a:srgbClr val="7F7F7F"/>
                </a:solidFill>
                <a:latin typeface="Franklin Gothic Book"/>
                <a:cs typeface="Franklin Gothic Book"/>
              </a:rPr>
              <a:t>STRATEGIES</a:t>
            </a:r>
          </a:p>
        </p:txBody>
      </p:sp>
      <p:sp>
        <p:nvSpPr>
          <p:cNvPr id="9" name="Rectangle 8"/>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190875" y="0"/>
            <a:ext cx="5943600" cy="3308598"/>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2800" dirty="0" smtClean="0">
                <a:solidFill>
                  <a:srgbClr val="BFBFBF"/>
                </a:solidFill>
                <a:latin typeface="Franklin Gothic Book"/>
                <a:cs typeface="Franklin Gothic Book"/>
              </a:rPr>
              <a:t>Loners want company.</a:t>
            </a:r>
          </a:p>
          <a:p>
            <a:pPr lvl="0"/>
            <a:r>
              <a:rPr lang="en-US" sz="3600" dirty="0" smtClean="0">
                <a:solidFill>
                  <a:prstClr val="white"/>
                </a:solidFill>
                <a:latin typeface="Franklin Gothic Medium"/>
                <a:cs typeface="Franklin Gothic Medium"/>
              </a:rPr>
              <a:t>Phones can send, receive, and cache information.</a:t>
            </a:r>
            <a:endParaRPr lang="en-US" sz="3600" dirty="0">
              <a:solidFill>
                <a:prstClr val="white"/>
              </a:solidFill>
              <a:latin typeface="Franklin Gothic Medium"/>
              <a:cs typeface="Franklin Gothic Medium"/>
            </a:endParaRPr>
          </a:p>
          <a:p>
            <a:r>
              <a:rPr lang="en-US" sz="2800" dirty="0" smtClean="0">
                <a:solidFill>
                  <a:srgbClr val="BFBFBF"/>
                </a:solidFill>
                <a:latin typeface="Franklin Gothic Book"/>
                <a:cs typeface="Franklin Gothic Book"/>
              </a:rPr>
              <a:t> </a:t>
            </a:r>
          </a:p>
          <a:p>
            <a:endParaRPr lang="en-US" sz="4000" dirty="0" smtClean="0">
              <a:solidFill>
                <a:schemeClr val="bg1"/>
              </a:solidFill>
              <a:latin typeface="Franklin Gothic Medium"/>
              <a:cs typeface="Franklin Gothic Medium"/>
            </a:endParaRPr>
          </a:p>
          <a:p>
            <a:pPr algn="ctr"/>
            <a:endParaRPr lang="en-US" sz="4100" dirty="0">
              <a:solidFill>
                <a:srgbClr val="A6A6A6"/>
              </a:solidFill>
              <a:latin typeface="Franklin Gothic Medium"/>
              <a:cs typeface="Franklin Gothic Medium"/>
            </a:endParaRPr>
          </a:p>
        </p:txBody>
      </p:sp>
    </p:spTree>
    <p:extLst>
      <p:ext uri="{BB962C8B-B14F-4D97-AF65-F5344CB8AC3E}">
        <p14:creationId xmlns:p14="http://schemas.microsoft.com/office/powerpoint/2010/main" xmlns="" val="40990068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5" name="Rectangle 4"/>
          <p:cNvSpPr/>
          <p:nvPr/>
        </p:nvSpPr>
        <p:spPr>
          <a:xfrm>
            <a:off x="152400" y="152400"/>
            <a:ext cx="2581656" cy="3625608"/>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solidFill>
                  <a:srgbClr val="7F7F7F"/>
                </a:solidFill>
                <a:latin typeface="Franklin Gothic Book"/>
                <a:cs typeface="Franklin Gothic Book"/>
              </a:rPr>
              <a:t>PREDISPOSITIONS</a:t>
            </a:r>
          </a:p>
          <a:p>
            <a:pPr>
              <a:lnSpc>
                <a:spcPct val="120000"/>
              </a:lnSpc>
            </a:pPr>
            <a:r>
              <a:rPr lang="en-US" sz="2400" dirty="0" smtClean="0">
                <a:solidFill>
                  <a:srgbClr val="7F7F7F"/>
                </a:solidFill>
                <a:latin typeface="Franklin Gothic Book"/>
                <a:cs typeface="Franklin Gothic Book"/>
              </a:rPr>
              <a:t>RESEARCH</a:t>
            </a:r>
          </a:p>
          <a:p>
            <a:pPr>
              <a:lnSpc>
                <a:spcPct val="120000"/>
              </a:lnSpc>
            </a:pPr>
            <a:r>
              <a:rPr lang="en-US" sz="2400" dirty="0" smtClean="0">
                <a:solidFill>
                  <a:srgbClr val="7F7F7F"/>
                </a:solidFill>
                <a:latin typeface="Franklin Gothic Book"/>
                <a:cs typeface="Franklin Gothic Book"/>
              </a:rPr>
              <a:t>INSIGHTS</a:t>
            </a:r>
          </a:p>
          <a:p>
            <a:pPr>
              <a:lnSpc>
                <a:spcPct val="120000"/>
              </a:lnSpc>
            </a:pPr>
            <a:r>
              <a:rPr lang="en-US" sz="2400" dirty="0" smtClean="0">
                <a:solidFill>
                  <a:srgbClr val="7F7F7F"/>
                </a:solidFill>
                <a:latin typeface="Franklin Gothic Book"/>
                <a:cs typeface="Franklin Gothic Book"/>
              </a:rPr>
              <a:t>CONCEPTS</a:t>
            </a:r>
          </a:p>
          <a:p>
            <a:pPr>
              <a:lnSpc>
                <a:spcPct val="120000"/>
              </a:lnSpc>
            </a:pPr>
            <a:r>
              <a:rPr lang="en-US" sz="2400" dirty="0" smtClean="0">
                <a:solidFill>
                  <a:srgbClr val="7F7F7F"/>
                </a:solidFill>
                <a:latin typeface="Franklin Gothic Book"/>
                <a:cs typeface="Franklin Gothic Book"/>
              </a:rPr>
              <a:t>PROTOTYPES</a:t>
            </a:r>
          </a:p>
          <a:p>
            <a:pPr>
              <a:lnSpc>
                <a:spcPct val="120000"/>
              </a:lnSpc>
            </a:pPr>
            <a:r>
              <a:rPr lang="en-US" sz="2400" dirty="0" smtClean="0">
                <a:solidFill>
                  <a:srgbClr val="7F7F7F"/>
                </a:solidFill>
                <a:latin typeface="Franklin Gothic Book"/>
                <a:cs typeface="Franklin Gothic Book"/>
              </a:rPr>
              <a:t>STRATEGIES</a:t>
            </a:r>
          </a:p>
          <a:p>
            <a:pPr>
              <a:lnSpc>
                <a:spcPct val="120000"/>
              </a:lnSpc>
            </a:pPr>
            <a:r>
              <a:rPr lang="en-US" sz="2400" dirty="0" smtClean="0">
                <a:solidFill>
                  <a:srgbClr val="000000"/>
                </a:solidFill>
                <a:latin typeface="Franklin Gothic Medium"/>
                <a:cs typeface="Franklin Gothic Medium"/>
              </a:rPr>
              <a:t>EXTRAS</a:t>
            </a:r>
          </a:p>
        </p:txBody>
      </p:sp>
      <p:sp>
        <p:nvSpPr>
          <p:cNvPr id="6" name="Rectangle 5"/>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114800" y="228600"/>
            <a:ext cx="3947546" cy="579851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4191000" y="381000"/>
            <a:ext cx="3672135" cy="2616101"/>
          </a:xfrm>
          <a:prstGeom prst="rect">
            <a:avLst/>
          </a:prstGeom>
          <a:noFill/>
        </p:spPr>
        <p:txBody>
          <a:bodyPr wrap="square" rtlCol="0">
            <a:spAutoFit/>
          </a:bodyPr>
          <a:lstStyle/>
          <a:p>
            <a:r>
              <a:rPr lang="en-US" sz="2800" b="1" dirty="0" smtClean="0">
                <a:solidFill>
                  <a:srgbClr val="FF0000"/>
                </a:solidFill>
                <a:latin typeface="Helvetica"/>
                <a:cs typeface="Helvetica"/>
              </a:rPr>
              <a:t>Your help request was not reported. </a:t>
            </a:r>
          </a:p>
          <a:p>
            <a:endParaRPr lang="en-US" dirty="0" smtClean="0">
              <a:latin typeface="Helvetica"/>
              <a:cs typeface="Helvetica"/>
            </a:endParaRPr>
          </a:p>
          <a:p>
            <a:r>
              <a:rPr lang="en-US" dirty="0" smtClean="0">
                <a:latin typeface="Helvetica"/>
                <a:cs typeface="Helvetica"/>
              </a:rPr>
              <a:t>Your GPS signal strength is too weak to push out a help request. The request will send when you enter an area with a stronger GPS signal.  </a:t>
            </a:r>
            <a:endParaRPr lang="en-US" sz="2800" b="1" dirty="0">
              <a:latin typeface="Helvetica"/>
              <a:cs typeface="Helvetica"/>
            </a:endParaRPr>
          </a:p>
        </p:txBody>
      </p:sp>
      <p:sp>
        <p:nvSpPr>
          <p:cNvPr id="13" name="Rounded Rectangle 12">
            <a:hlinkClick r:id="rId4" action="ppaction://hlinksldjump"/>
          </p:cNvPr>
          <p:cNvSpPr/>
          <p:nvPr/>
        </p:nvSpPr>
        <p:spPr>
          <a:xfrm>
            <a:off x="4295230" y="4038600"/>
            <a:ext cx="1700407"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ounded Rectangle 13">
            <a:hlinkClick r:id="rId4" action="ppaction://hlinksldjump"/>
          </p:cNvPr>
          <p:cNvSpPr/>
          <p:nvPr/>
        </p:nvSpPr>
        <p:spPr>
          <a:xfrm>
            <a:off x="6179437" y="4038600"/>
            <a:ext cx="1683698"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a:hlinkClick r:id="rId4" action="ppaction://hlinksldjump"/>
          </p:cNvPr>
          <p:cNvSpPr txBox="1"/>
          <p:nvPr/>
        </p:nvSpPr>
        <p:spPr>
          <a:xfrm>
            <a:off x="6179438" y="4122160"/>
            <a:ext cx="1683698" cy="584776"/>
          </a:xfrm>
          <a:prstGeom prst="rect">
            <a:avLst/>
          </a:prstGeom>
          <a:noFill/>
        </p:spPr>
        <p:txBody>
          <a:bodyPr wrap="square" rtlCol="0">
            <a:spAutoFit/>
          </a:bodyPr>
          <a:lstStyle/>
          <a:p>
            <a:pPr algn="ctr"/>
            <a:r>
              <a:rPr lang="en-US" sz="3200" b="1" dirty="0" smtClean="0">
                <a:solidFill>
                  <a:schemeClr val="bg1"/>
                </a:solidFill>
                <a:latin typeface="Helvetica"/>
                <a:cs typeface="Helvetica"/>
              </a:rPr>
              <a:t>Undo</a:t>
            </a:r>
            <a:endParaRPr lang="en-US" sz="3200" b="1" dirty="0">
              <a:solidFill>
                <a:schemeClr val="bg1"/>
              </a:solidFill>
              <a:latin typeface="Helvetica"/>
              <a:cs typeface="Helvetica"/>
            </a:endParaRPr>
          </a:p>
        </p:txBody>
      </p:sp>
      <p:sp>
        <p:nvSpPr>
          <p:cNvPr id="16" name="Rounded Rectangle 15"/>
          <p:cNvSpPr/>
          <p:nvPr/>
        </p:nvSpPr>
        <p:spPr>
          <a:xfrm>
            <a:off x="4295230" y="3297673"/>
            <a:ext cx="3567905" cy="628524"/>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4295230" y="3381119"/>
            <a:ext cx="3567905" cy="400110"/>
          </a:xfrm>
          <a:prstGeom prst="rect">
            <a:avLst/>
          </a:prstGeom>
          <a:noFill/>
        </p:spPr>
        <p:txBody>
          <a:bodyPr wrap="square" rtlCol="0">
            <a:spAutoFit/>
          </a:bodyPr>
          <a:lstStyle/>
          <a:p>
            <a:pPr algn="ctr"/>
            <a:r>
              <a:rPr lang="en-US" sz="2000" b="1" dirty="0" smtClean="0">
                <a:solidFill>
                  <a:schemeClr val="bg1"/>
                </a:solidFill>
                <a:latin typeface="Helvetica"/>
                <a:cs typeface="Helvetica"/>
              </a:rPr>
              <a:t>View map with signal areas</a:t>
            </a:r>
            <a:endParaRPr lang="en-US" sz="2000" b="1" dirty="0">
              <a:solidFill>
                <a:schemeClr val="bg1"/>
              </a:solidFill>
              <a:latin typeface="Helvetica"/>
              <a:cs typeface="Helvetica"/>
            </a:endParaRPr>
          </a:p>
        </p:txBody>
      </p:sp>
      <p:sp>
        <p:nvSpPr>
          <p:cNvPr id="18" name="TextBox 17">
            <a:hlinkClick r:id="rId4" action="ppaction://hlinksldjump"/>
          </p:cNvPr>
          <p:cNvSpPr txBox="1"/>
          <p:nvPr/>
        </p:nvSpPr>
        <p:spPr>
          <a:xfrm>
            <a:off x="4295230" y="4122160"/>
            <a:ext cx="1700407" cy="584776"/>
          </a:xfrm>
          <a:prstGeom prst="rect">
            <a:avLst/>
          </a:prstGeom>
          <a:noFill/>
        </p:spPr>
        <p:txBody>
          <a:bodyPr wrap="square" rtlCol="0">
            <a:spAutoFit/>
          </a:bodyPr>
          <a:lstStyle/>
          <a:p>
            <a:pPr algn="ctr"/>
            <a:r>
              <a:rPr lang="en-US" sz="3200" b="1" dirty="0" smtClean="0">
                <a:solidFill>
                  <a:schemeClr val="bg1"/>
                </a:solidFill>
                <a:latin typeface="Helvetica"/>
                <a:cs typeface="Helvetica"/>
              </a:rPr>
              <a:t>OK</a:t>
            </a:r>
            <a:endParaRPr lang="en-US" sz="3200" b="1" dirty="0">
              <a:solidFill>
                <a:schemeClr val="bg1"/>
              </a:solidFill>
              <a:latin typeface="Helvetica"/>
              <a:cs typeface="Helvetica"/>
            </a:endParaRPr>
          </a:p>
        </p:txBody>
      </p:sp>
    </p:spTree>
    <p:extLst>
      <p:ext uri="{BB962C8B-B14F-4D97-AF65-F5344CB8AC3E}">
        <p14:creationId xmlns:p14="http://schemas.microsoft.com/office/powerpoint/2010/main" xmlns="" val="37946383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5" name="Rectangle 4"/>
          <p:cNvSpPr/>
          <p:nvPr/>
        </p:nvSpPr>
        <p:spPr>
          <a:xfrm>
            <a:off x="152400" y="152400"/>
            <a:ext cx="2581656" cy="3625608"/>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solidFill>
                  <a:srgbClr val="7F7F7F"/>
                </a:solidFill>
                <a:latin typeface="Franklin Gothic Book"/>
                <a:cs typeface="Franklin Gothic Book"/>
              </a:rPr>
              <a:t>PREDISPOSITIONS</a:t>
            </a:r>
          </a:p>
          <a:p>
            <a:pPr>
              <a:lnSpc>
                <a:spcPct val="120000"/>
              </a:lnSpc>
            </a:pPr>
            <a:r>
              <a:rPr lang="en-US" sz="2400" dirty="0" smtClean="0">
                <a:solidFill>
                  <a:srgbClr val="7F7F7F"/>
                </a:solidFill>
                <a:latin typeface="Franklin Gothic Book"/>
                <a:cs typeface="Franklin Gothic Book"/>
              </a:rPr>
              <a:t>RESEARCH</a:t>
            </a:r>
          </a:p>
          <a:p>
            <a:pPr>
              <a:lnSpc>
                <a:spcPct val="120000"/>
              </a:lnSpc>
            </a:pPr>
            <a:r>
              <a:rPr lang="en-US" sz="2400" dirty="0" smtClean="0">
                <a:solidFill>
                  <a:srgbClr val="7F7F7F"/>
                </a:solidFill>
                <a:latin typeface="Franklin Gothic Book"/>
                <a:cs typeface="Franklin Gothic Book"/>
              </a:rPr>
              <a:t>INSIGHTS</a:t>
            </a:r>
          </a:p>
          <a:p>
            <a:pPr>
              <a:lnSpc>
                <a:spcPct val="120000"/>
              </a:lnSpc>
            </a:pPr>
            <a:r>
              <a:rPr lang="en-US" sz="2400" dirty="0" smtClean="0">
                <a:solidFill>
                  <a:srgbClr val="7F7F7F"/>
                </a:solidFill>
                <a:latin typeface="Franklin Gothic Book"/>
                <a:cs typeface="Franklin Gothic Book"/>
              </a:rPr>
              <a:t>CONCEPTS</a:t>
            </a:r>
          </a:p>
          <a:p>
            <a:pPr>
              <a:lnSpc>
                <a:spcPct val="120000"/>
              </a:lnSpc>
            </a:pPr>
            <a:r>
              <a:rPr lang="en-US" sz="2400" dirty="0" smtClean="0">
                <a:solidFill>
                  <a:srgbClr val="7F7F7F"/>
                </a:solidFill>
                <a:latin typeface="Franklin Gothic Book"/>
                <a:cs typeface="Franklin Gothic Book"/>
              </a:rPr>
              <a:t>PROTOTYPES</a:t>
            </a:r>
          </a:p>
          <a:p>
            <a:pPr>
              <a:lnSpc>
                <a:spcPct val="120000"/>
              </a:lnSpc>
            </a:pPr>
            <a:r>
              <a:rPr lang="en-US" sz="2400" dirty="0" smtClean="0">
                <a:solidFill>
                  <a:srgbClr val="7F7F7F"/>
                </a:solidFill>
                <a:latin typeface="Franklin Gothic Book"/>
                <a:cs typeface="Franklin Gothic Book"/>
              </a:rPr>
              <a:t>STRATEGIES</a:t>
            </a:r>
          </a:p>
          <a:p>
            <a:pPr>
              <a:lnSpc>
                <a:spcPct val="120000"/>
              </a:lnSpc>
            </a:pPr>
            <a:r>
              <a:rPr lang="en-US" sz="2400" dirty="0" smtClean="0">
                <a:solidFill>
                  <a:srgbClr val="000000"/>
                </a:solidFill>
                <a:latin typeface="Franklin Gothic Medium"/>
                <a:cs typeface="Franklin Gothic Medium"/>
              </a:rPr>
              <a:t>EXTRAS</a:t>
            </a:r>
          </a:p>
        </p:txBody>
      </p:sp>
      <p:sp>
        <p:nvSpPr>
          <p:cNvPr id="6" name="Rectangle 5"/>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114800" y="228600"/>
            <a:ext cx="3947546" cy="579851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p:cNvSpPr/>
          <p:nvPr/>
        </p:nvSpPr>
        <p:spPr>
          <a:xfrm>
            <a:off x="4240074" y="5099578"/>
            <a:ext cx="3672135" cy="73437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ounded Rectangle 8">
            <a:hlinkClick r:id="rId4" action="ppaction://hlinksldjump"/>
          </p:cNvPr>
          <p:cNvSpPr/>
          <p:nvPr/>
        </p:nvSpPr>
        <p:spPr>
          <a:xfrm>
            <a:off x="4240074" y="5099578"/>
            <a:ext cx="1025137" cy="734376"/>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5265211" y="5223701"/>
            <a:ext cx="2646997"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EMERGENCY</a:t>
            </a:r>
            <a:endParaRPr lang="en-US" sz="2800" b="1" dirty="0">
              <a:solidFill>
                <a:schemeClr val="bg1"/>
              </a:solidFill>
              <a:latin typeface="Helvetica"/>
              <a:cs typeface="Helvetica"/>
            </a:endParaRPr>
          </a:p>
        </p:txBody>
      </p:sp>
      <p:sp>
        <p:nvSpPr>
          <p:cNvPr id="11" name="Right Arrow 10">
            <a:hlinkClick r:id="rId4" action="ppaction://hlinksldjump"/>
          </p:cNvPr>
          <p:cNvSpPr/>
          <p:nvPr/>
        </p:nvSpPr>
        <p:spPr>
          <a:xfrm>
            <a:off x="4469580" y="5271270"/>
            <a:ext cx="612022"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4921642" y="1375627"/>
            <a:ext cx="1969266" cy="369332"/>
          </a:xfrm>
          <a:prstGeom prst="rect">
            <a:avLst/>
          </a:prstGeom>
          <a:noFill/>
        </p:spPr>
        <p:txBody>
          <a:bodyPr wrap="square" rtlCol="0">
            <a:spAutoFit/>
          </a:bodyPr>
          <a:lstStyle/>
          <a:p>
            <a:r>
              <a:rPr lang="en-US" b="1" dirty="0" smtClean="0">
                <a:solidFill>
                  <a:srgbClr val="000000"/>
                </a:solidFill>
                <a:latin typeface="Helvetica"/>
                <a:cs typeface="Helvetica"/>
              </a:rPr>
              <a:t>Show paths.</a:t>
            </a:r>
            <a:endParaRPr lang="en-US" b="1" dirty="0">
              <a:solidFill>
                <a:srgbClr val="000000"/>
              </a:solidFill>
              <a:latin typeface="Helvetica"/>
              <a:cs typeface="Helvetica"/>
            </a:endParaRPr>
          </a:p>
        </p:txBody>
      </p:sp>
      <p:sp>
        <p:nvSpPr>
          <p:cNvPr id="13" name="TextBox 12"/>
          <p:cNvSpPr txBox="1"/>
          <p:nvPr/>
        </p:nvSpPr>
        <p:spPr>
          <a:xfrm>
            <a:off x="4921642" y="2107795"/>
            <a:ext cx="2738196" cy="369332"/>
          </a:xfrm>
          <a:prstGeom prst="rect">
            <a:avLst/>
          </a:prstGeom>
          <a:noFill/>
        </p:spPr>
        <p:txBody>
          <a:bodyPr wrap="square" rtlCol="0">
            <a:spAutoFit/>
          </a:bodyPr>
          <a:lstStyle/>
          <a:p>
            <a:r>
              <a:rPr lang="en-US" b="1" dirty="0" smtClean="0">
                <a:solidFill>
                  <a:srgbClr val="000000"/>
                </a:solidFill>
                <a:latin typeface="Helvetica"/>
                <a:cs typeface="Helvetica"/>
              </a:rPr>
              <a:t>Show low signal areas.</a:t>
            </a:r>
            <a:endParaRPr lang="en-US" b="1" dirty="0">
              <a:solidFill>
                <a:srgbClr val="000000"/>
              </a:solidFill>
              <a:latin typeface="Helvetica"/>
              <a:cs typeface="Helvetica"/>
            </a:endParaRPr>
          </a:p>
        </p:txBody>
      </p:sp>
      <p:sp>
        <p:nvSpPr>
          <p:cNvPr id="14" name="TextBox 13"/>
          <p:cNvSpPr txBox="1"/>
          <p:nvPr/>
        </p:nvSpPr>
        <p:spPr>
          <a:xfrm>
            <a:off x="4952851" y="2862172"/>
            <a:ext cx="2738196" cy="369332"/>
          </a:xfrm>
          <a:prstGeom prst="rect">
            <a:avLst/>
          </a:prstGeom>
          <a:noFill/>
        </p:spPr>
        <p:txBody>
          <a:bodyPr wrap="square" rtlCol="0">
            <a:spAutoFit/>
          </a:bodyPr>
          <a:lstStyle/>
          <a:p>
            <a:r>
              <a:rPr lang="en-US" b="1" dirty="0" smtClean="0">
                <a:solidFill>
                  <a:srgbClr val="000000"/>
                </a:solidFill>
                <a:latin typeface="Helvetica"/>
                <a:cs typeface="Helvetica"/>
              </a:rPr>
              <a:t>Show notes.</a:t>
            </a:r>
            <a:endParaRPr lang="en-US" b="1" dirty="0">
              <a:solidFill>
                <a:srgbClr val="000000"/>
              </a:solidFill>
              <a:latin typeface="Helvetica"/>
              <a:cs typeface="Helvetica"/>
            </a:endParaRPr>
          </a:p>
        </p:txBody>
      </p:sp>
      <p:sp>
        <p:nvSpPr>
          <p:cNvPr id="15" name="Rounded Rectangle 14">
            <a:hlinkClick r:id="rId5" action="ppaction://hlinksldjump"/>
          </p:cNvPr>
          <p:cNvSpPr/>
          <p:nvPr/>
        </p:nvSpPr>
        <p:spPr>
          <a:xfrm>
            <a:off x="4266920" y="1290089"/>
            <a:ext cx="623716" cy="583764"/>
          </a:xfrm>
          <a:prstGeom prst="round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hlinkClick r:id="rId5" action="ppaction://hlinksldjump"/>
          </p:cNvPr>
          <p:cNvSpPr/>
          <p:nvPr/>
        </p:nvSpPr>
        <p:spPr>
          <a:xfrm>
            <a:off x="4397689" y="1400882"/>
            <a:ext cx="362178" cy="362178"/>
          </a:xfrm>
          <a:prstGeom prst="ellipse">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ounded Rectangle 16"/>
          <p:cNvSpPr/>
          <p:nvPr/>
        </p:nvSpPr>
        <p:spPr>
          <a:xfrm>
            <a:off x="4266920" y="2002054"/>
            <a:ext cx="623716" cy="583764"/>
          </a:xfrm>
          <a:prstGeom prst="round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a:off x="4397689" y="2112847"/>
            <a:ext cx="362178" cy="362178"/>
          </a:xfrm>
          <a:prstGeom prst="ellipse">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ounded Rectangle 18"/>
          <p:cNvSpPr/>
          <p:nvPr/>
        </p:nvSpPr>
        <p:spPr>
          <a:xfrm>
            <a:off x="4266920" y="2758345"/>
            <a:ext cx="623716" cy="583764"/>
          </a:xfrm>
          <a:prstGeom prst="round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a:off x="4397689" y="2869138"/>
            <a:ext cx="362178" cy="362178"/>
          </a:xfrm>
          <a:prstGeom prst="ellipse">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ounded Rectangle 20"/>
          <p:cNvSpPr/>
          <p:nvPr/>
        </p:nvSpPr>
        <p:spPr>
          <a:xfrm>
            <a:off x="4240322" y="4267963"/>
            <a:ext cx="1637345" cy="583764"/>
          </a:xfrm>
          <a:prstGeom prst="round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ounded Rectangle 21"/>
          <p:cNvSpPr/>
          <p:nvPr/>
        </p:nvSpPr>
        <p:spPr>
          <a:xfrm>
            <a:off x="6275112" y="4267963"/>
            <a:ext cx="1637345" cy="583764"/>
          </a:xfrm>
          <a:prstGeom prst="round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4240322" y="4267963"/>
            <a:ext cx="1637345" cy="523220"/>
          </a:xfrm>
          <a:prstGeom prst="rect">
            <a:avLst/>
          </a:prstGeom>
          <a:noFill/>
        </p:spPr>
        <p:txBody>
          <a:bodyPr wrap="square" rtlCol="0">
            <a:spAutoFit/>
          </a:bodyPr>
          <a:lstStyle/>
          <a:p>
            <a:pPr algn="ctr"/>
            <a:r>
              <a:rPr lang="en-US" sz="2800" b="1" dirty="0" smtClean="0">
                <a:ln>
                  <a:solidFill>
                    <a:schemeClr val="bg1"/>
                  </a:solidFill>
                </a:ln>
                <a:solidFill>
                  <a:srgbClr val="00FF00"/>
                </a:solidFill>
                <a:latin typeface="Helvetica"/>
                <a:cs typeface="Helvetica"/>
              </a:rPr>
              <a:t>Walk</a:t>
            </a:r>
            <a:endParaRPr lang="en-US" sz="2800" b="1" dirty="0">
              <a:ln>
                <a:solidFill>
                  <a:schemeClr val="bg1"/>
                </a:solidFill>
              </a:ln>
              <a:solidFill>
                <a:srgbClr val="00FF00"/>
              </a:solidFill>
              <a:latin typeface="Helvetica"/>
              <a:cs typeface="Helvetica"/>
            </a:endParaRPr>
          </a:p>
        </p:txBody>
      </p:sp>
      <p:sp>
        <p:nvSpPr>
          <p:cNvPr id="24" name="TextBox 23"/>
          <p:cNvSpPr txBox="1"/>
          <p:nvPr/>
        </p:nvSpPr>
        <p:spPr>
          <a:xfrm>
            <a:off x="6275112" y="4267963"/>
            <a:ext cx="1637345"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Drive</a:t>
            </a:r>
            <a:endParaRPr lang="en-US" sz="2800" b="1" dirty="0">
              <a:solidFill>
                <a:schemeClr val="bg1"/>
              </a:solidFill>
              <a:latin typeface="Helvetica"/>
              <a:cs typeface="Helvetica"/>
            </a:endParaRPr>
          </a:p>
        </p:txBody>
      </p:sp>
      <p:sp>
        <p:nvSpPr>
          <p:cNvPr id="25" name="TextBox 24"/>
          <p:cNvSpPr txBox="1"/>
          <p:nvPr/>
        </p:nvSpPr>
        <p:spPr>
          <a:xfrm>
            <a:off x="5486400" y="533400"/>
            <a:ext cx="1969266" cy="461665"/>
          </a:xfrm>
          <a:prstGeom prst="rect">
            <a:avLst/>
          </a:prstGeom>
          <a:noFill/>
        </p:spPr>
        <p:txBody>
          <a:bodyPr wrap="square" rtlCol="0">
            <a:spAutoFit/>
          </a:bodyPr>
          <a:lstStyle/>
          <a:p>
            <a:r>
              <a:rPr lang="en-US" sz="2400" b="1" dirty="0" smtClean="0">
                <a:solidFill>
                  <a:srgbClr val="000000"/>
                </a:solidFill>
                <a:latin typeface="Helvetica"/>
                <a:cs typeface="Helvetica"/>
              </a:rPr>
              <a:t>Settings</a:t>
            </a:r>
            <a:endParaRPr lang="en-US" sz="2400" b="1" dirty="0">
              <a:solidFill>
                <a:srgbClr val="000000"/>
              </a:solidFill>
              <a:latin typeface="Helvetica"/>
              <a:cs typeface="Helvetica"/>
            </a:endParaRPr>
          </a:p>
        </p:txBody>
      </p:sp>
      <p:sp>
        <p:nvSpPr>
          <p:cNvPr id="26" name="Rounded Rectangle 25"/>
          <p:cNvSpPr/>
          <p:nvPr/>
        </p:nvSpPr>
        <p:spPr>
          <a:xfrm>
            <a:off x="4266920" y="3541133"/>
            <a:ext cx="3645537" cy="583764"/>
          </a:xfrm>
          <a:prstGeom prst="round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4266920" y="3550215"/>
            <a:ext cx="3645537"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Visibility settings</a:t>
            </a:r>
            <a:endParaRPr lang="en-US" sz="2800" b="1" dirty="0">
              <a:solidFill>
                <a:schemeClr val="bg1"/>
              </a:solidFill>
              <a:latin typeface="Helvetica"/>
              <a:cs typeface="Helvetica"/>
            </a:endParaRPr>
          </a:p>
        </p:txBody>
      </p:sp>
      <p:sp>
        <p:nvSpPr>
          <p:cNvPr id="28" name="Rounded Rectangle 27">
            <a:hlinkClick r:id="rId6" action="ppaction://hlinksldjump"/>
          </p:cNvPr>
          <p:cNvSpPr/>
          <p:nvPr/>
        </p:nvSpPr>
        <p:spPr>
          <a:xfrm>
            <a:off x="4240322" y="362378"/>
            <a:ext cx="721373"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ight Arrow 28">
            <a:hlinkClick r:id="rId6" action="ppaction://hlinksldjump"/>
          </p:cNvPr>
          <p:cNvSpPr/>
          <p:nvPr/>
        </p:nvSpPr>
        <p:spPr>
          <a:xfrm rot="10800000">
            <a:off x="4363249" y="550022"/>
            <a:ext cx="430670"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5726863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5" name="Rectangle 4"/>
          <p:cNvSpPr/>
          <p:nvPr/>
        </p:nvSpPr>
        <p:spPr>
          <a:xfrm>
            <a:off x="152400" y="152400"/>
            <a:ext cx="2581656" cy="3625608"/>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solidFill>
                  <a:srgbClr val="7F7F7F"/>
                </a:solidFill>
                <a:latin typeface="Franklin Gothic Book"/>
                <a:cs typeface="Franklin Gothic Book"/>
              </a:rPr>
              <a:t>PREDISPOSITIONS</a:t>
            </a:r>
          </a:p>
          <a:p>
            <a:pPr>
              <a:lnSpc>
                <a:spcPct val="120000"/>
              </a:lnSpc>
            </a:pPr>
            <a:r>
              <a:rPr lang="en-US" sz="2400" dirty="0" smtClean="0">
                <a:solidFill>
                  <a:srgbClr val="7F7F7F"/>
                </a:solidFill>
                <a:latin typeface="Franklin Gothic Book"/>
                <a:cs typeface="Franklin Gothic Book"/>
              </a:rPr>
              <a:t>RESEARCH</a:t>
            </a:r>
          </a:p>
          <a:p>
            <a:pPr>
              <a:lnSpc>
                <a:spcPct val="120000"/>
              </a:lnSpc>
            </a:pPr>
            <a:r>
              <a:rPr lang="en-US" sz="2400" dirty="0" smtClean="0">
                <a:solidFill>
                  <a:srgbClr val="7F7F7F"/>
                </a:solidFill>
                <a:latin typeface="Franklin Gothic Book"/>
                <a:cs typeface="Franklin Gothic Book"/>
              </a:rPr>
              <a:t>INSIGHTS</a:t>
            </a:r>
          </a:p>
          <a:p>
            <a:pPr>
              <a:lnSpc>
                <a:spcPct val="120000"/>
              </a:lnSpc>
            </a:pPr>
            <a:r>
              <a:rPr lang="en-US" sz="2400" dirty="0" smtClean="0">
                <a:solidFill>
                  <a:srgbClr val="7F7F7F"/>
                </a:solidFill>
                <a:latin typeface="Franklin Gothic Book"/>
                <a:cs typeface="Franklin Gothic Book"/>
              </a:rPr>
              <a:t>CONCEPTS</a:t>
            </a:r>
          </a:p>
          <a:p>
            <a:pPr>
              <a:lnSpc>
                <a:spcPct val="120000"/>
              </a:lnSpc>
            </a:pPr>
            <a:r>
              <a:rPr lang="en-US" sz="2400" dirty="0" smtClean="0">
                <a:solidFill>
                  <a:srgbClr val="7F7F7F"/>
                </a:solidFill>
                <a:latin typeface="Franklin Gothic Book"/>
                <a:cs typeface="Franklin Gothic Book"/>
              </a:rPr>
              <a:t>PROTOTYPES</a:t>
            </a:r>
          </a:p>
          <a:p>
            <a:pPr>
              <a:lnSpc>
                <a:spcPct val="120000"/>
              </a:lnSpc>
            </a:pPr>
            <a:r>
              <a:rPr lang="en-US" sz="2400" dirty="0" smtClean="0">
                <a:solidFill>
                  <a:srgbClr val="7F7F7F"/>
                </a:solidFill>
                <a:latin typeface="Franklin Gothic Book"/>
                <a:cs typeface="Franklin Gothic Book"/>
              </a:rPr>
              <a:t>STRATEGIES</a:t>
            </a:r>
          </a:p>
          <a:p>
            <a:pPr>
              <a:lnSpc>
                <a:spcPct val="120000"/>
              </a:lnSpc>
            </a:pPr>
            <a:r>
              <a:rPr lang="en-US" sz="2400" dirty="0" smtClean="0">
                <a:solidFill>
                  <a:srgbClr val="000000"/>
                </a:solidFill>
                <a:latin typeface="Franklin Gothic Medium"/>
                <a:cs typeface="Franklin Gothic Medium"/>
              </a:rPr>
              <a:t>EXTRAS</a:t>
            </a:r>
          </a:p>
        </p:txBody>
      </p:sp>
      <p:sp>
        <p:nvSpPr>
          <p:cNvPr id="6" name="Rectangle 5"/>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114800" y="228600"/>
            <a:ext cx="3947546" cy="579851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p:cNvSpPr/>
          <p:nvPr/>
        </p:nvSpPr>
        <p:spPr>
          <a:xfrm>
            <a:off x="4240074" y="5099578"/>
            <a:ext cx="3672135" cy="73437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ounded Rectangle 8">
            <a:hlinkClick r:id="rId4" action="ppaction://hlinksldjump"/>
          </p:cNvPr>
          <p:cNvSpPr/>
          <p:nvPr/>
        </p:nvSpPr>
        <p:spPr>
          <a:xfrm>
            <a:off x="4240074" y="5099578"/>
            <a:ext cx="1025137" cy="734376"/>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5265211" y="5223701"/>
            <a:ext cx="2646997"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EMERGENCY</a:t>
            </a:r>
            <a:endParaRPr lang="en-US" sz="2800" b="1" dirty="0">
              <a:solidFill>
                <a:schemeClr val="bg1"/>
              </a:solidFill>
              <a:latin typeface="Helvetica"/>
              <a:cs typeface="Helvetica"/>
            </a:endParaRPr>
          </a:p>
        </p:txBody>
      </p:sp>
      <p:sp>
        <p:nvSpPr>
          <p:cNvPr id="11" name="Right Arrow 10">
            <a:hlinkClick r:id="rId4" action="ppaction://hlinksldjump"/>
          </p:cNvPr>
          <p:cNvSpPr/>
          <p:nvPr/>
        </p:nvSpPr>
        <p:spPr>
          <a:xfrm>
            <a:off x="4469580" y="5271270"/>
            <a:ext cx="612022"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map2.png"/>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4234862" y="1371600"/>
            <a:ext cx="3672135" cy="3450765"/>
          </a:xfrm>
          <a:prstGeom prst="rect">
            <a:avLst/>
          </a:prstGeom>
        </p:spPr>
      </p:pic>
      <p:sp>
        <p:nvSpPr>
          <p:cNvPr id="13" name="Rounded Rectangle 12">
            <a:hlinkClick r:id="rId6" action="ppaction://hlinksldjump"/>
          </p:cNvPr>
          <p:cNvSpPr/>
          <p:nvPr/>
        </p:nvSpPr>
        <p:spPr>
          <a:xfrm>
            <a:off x="5152590" y="404158"/>
            <a:ext cx="1681551"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hlinkClick r:id="rId6" action="ppaction://hlinksldjump"/>
          </p:cNvPr>
          <p:cNvSpPr txBox="1"/>
          <p:nvPr/>
        </p:nvSpPr>
        <p:spPr>
          <a:xfrm>
            <a:off x="5152590" y="509761"/>
            <a:ext cx="1681552"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Settings</a:t>
            </a:r>
            <a:endParaRPr lang="en-US" sz="2800" b="1" dirty="0">
              <a:solidFill>
                <a:schemeClr val="bg1"/>
              </a:solidFill>
              <a:latin typeface="Helvetica"/>
              <a:cs typeface="Helvetica"/>
            </a:endParaRPr>
          </a:p>
        </p:txBody>
      </p:sp>
      <p:sp>
        <p:nvSpPr>
          <p:cNvPr id="15" name="Rounded Rectangle 14">
            <a:hlinkClick r:id="rId7" action="ppaction://hlinksldjump"/>
          </p:cNvPr>
          <p:cNvSpPr/>
          <p:nvPr/>
        </p:nvSpPr>
        <p:spPr>
          <a:xfrm>
            <a:off x="4311062" y="404158"/>
            <a:ext cx="721373"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ight Arrow 15">
            <a:hlinkClick r:id="rId7" action="ppaction://hlinksldjump"/>
          </p:cNvPr>
          <p:cNvSpPr/>
          <p:nvPr/>
        </p:nvSpPr>
        <p:spPr>
          <a:xfrm rot="10800000">
            <a:off x="4433989" y="591802"/>
            <a:ext cx="430670"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2"/>
          <p:cNvPicPr>
            <a:picLocks noChangeAspect="1" noChangeArrowheads="1"/>
          </p:cNvPicPr>
          <p:nvPr/>
        </p:nvPicPr>
        <p:blipFill>
          <a:blip r:embed="rId8" cstate="email">
            <a:extLst>
              <a:ext uri="{BEBA8EAE-BF5A-486C-A8C5-ECC9F3942E4B}">
                <a14:imgProps xmlns:a14="http://schemas.microsoft.com/office/drawing/2010/main" xmlns="">
                  <a14:imgLayer r:embed="rId9">
                    <a14:imgEffect>
                      <a14:backgroundRemoval t="10000" b="90000" l="10000" r="90000">
                        <a14:foregroundMark x1="21400" y1="75659" x2="21400" y2="75659"/>
                      </a14:backgroundRemoval>
                    </a14:imgEffect>
                  </a14:imgLayer>
                </a14:imgProps>
              </a:ext>
              <a:ext uri="{28A0092B-C50C-407E-A947-70E740481C1C}">
                <a14:useLocalDpi xmlns:a14="http://schemas.microsoft.com/office/drawing/2010/main" xmlns="" val="0"/>
              </a:ext>
            </a:extLst>
          </a:blip>
          <a:srcRect/>
          <a:stretch>
            <a:fillRect/>
          </a:stretch>
        </p:blipFill>
        <p:spPr bwMode="auto">
          <a:xfrm rot="3005988">
            <a:off x="7032909" y="365183"/>
            <a:ext cx="871013" cy="8588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Isosceles Triangle 17"/>
          <p:cNvSpPr/>
          <p:nvPr/>
        </p:nvSpPr>
        <p:spPr>
          <a:xfrm rot="20520000">
            <a:off x="7339432" y="404158"/>
            <a:ext cx="339213" cy="780870"/>
          </a:xfrm>
          <a:prstGeom prst="triangle">
            <a:avLst/>
          </a:prstGeom>
          <a:solidFill>
            <a:srgbClr val="FFFF00">
              <a:alpha val="6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043615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5" name="Rectangle 4"/>
          <p:cNvSpPr/>
          <p:nvPr/>
        </p:nvSpPr>
        <p:spPr>
          <a:xfrm>
            <a:off x="152400" y="152400"/>
            <a:ext cx="2581656" cy="3625608"/>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solidFill>
                  <a:srgbClr val="7F7F7F"/>
                </a:solidFill>
                <a:latin typeface="Franklin Gothic Book"/>
                <a:cs typeface="Franklin Gothic Book"/>
              </a:rPr>
              <a:t>PREDISPOSITIONS</a:t>
            </a:r>
          </a:p>
          <a:p>
            <a:pPr>
              <a:lnSpc>
                <a:spcPct val="120000"/>
              </a:lnSpc>
            </a:pPr>
            <a:r>
              <a:rPr lang="en-US" sz="2400" dirty="0" smtClean="0">
                <a:solidFill>
                  <a:srgbClr val="7F7F7F"/>
                </a:solidFill>
                <a:latin typeface="Franklin Gothic Book"/>
                <a:cs typeface="Franklin Gothic Book"/>
              </a:rPr>
              <a:t>RESEARCH</a:t>
            </a:r>
          </a:p>
          <a:p>
            <a:pPr>
              <a:lnSpc>
                <a:spcPct val="120000"/>
              </a:lnSpc>
            </a:pPr>
            <a:r>
              <a:rPr lang="en-US" sz="2400" dirty="0" smtClean="0">
                <a:solidFill>
                  <a:srgbClr val="7F7F7F"/>
                </a:solidFill>
                <a:latin typeface="Franklin Gothic Book"/>
                <a:cs typeface="Franklin Gothic Book"/>
              </a:rPr>
              <a:t>INSIGHTS</a:t>
            </a:r>
          </a:p>
          <a:p>
            <a:pPr>
              <a:lnSpc>
                <a:spcPct val="120000"/>
              </a:lnSpc>
            </a:pPr>
            <a:r>
              <a:rPr lang="en-US" sz="2400" dirty="0" smtClean="0">
                <a:solidFill>
                  <a:srgbClr val="7F7F7F"/>
                </a:solidFill>
                <a:latin typeface="Franklin Gothic Book"/>
                <a:cs typeface="Franklin Gothic Book"/>
              </a:rPr>
              <a:t>CONCEPTS</a:t>
            </a:r>
          </a:p>
          <a:p>
            <a:pPr>
              <a:lnSpc>
                <a:spcPct val="120000"/>
              </a:lnSpc>
            </a:pPr>
            <a:r>
              <a:rPr lang="en-US" sz="2400" dirty="0" smtClean="0">
                <a:solidFill>
                  <a:srgbClr val="7F7F7F"/>
                </a:solidFill>
                <a:latin typeface="Franklin Gothic Book"/>
                <a:cs typeface="Franklin Gothic Book"/>
              </a:rPr>
              <a:t>PROTOTYPES</a:t>
            </a:r>
          </a:p>
          <a:p>
            <a:pPr>
              <a:lnSpc>
                <a:spcPct val="120000"/>
              </a:lnSpc>
            </a:pPr>
            <a:r>
              <a:rPr lang="en-US" sz="2400" dirty="0" smtClean="0">
                <a:solidFill>
                  <a:srgbClr val="7F7F7F"/>
                </a:solidFill>
                <a:latin typeface="Franklin Gothic Book"/>
                <a:cs typeface="Franklin Gothic Book"/>
              </a:rPr>
              <a:t>STRATEGIES</a:t>
            </a:r>
          </a:p>
          <a:p>
            <a:pPr>
              <a:lnSpc>
                <a:spcPct val="120000"/>
              </a:lnSpc>
            </a:pPr>
            <a:r>
              <a:rPr lang="en-US" sz="2400" dirty="0" smtClean="0">
                <a:solidFill>
                  <a:srgbClr val="000000"/>
                </a:solidFill>
                <a:latin typeface="Franklin Gothic Medium"/>
                <a:cs typeface="Franklin Gothic Medium"/>
              </a:rPr>
              <a:t>EXTRAS</a:t>
            </a:r>
          </a:p>
        </p:txBody>
      </p:sp>
      <p:sp>
        <p:nvSpPr>
          <p:cNvPr id="6" name="Rectangle 5"/>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114800" y="228600"/>
            <a:ext cx="3947546" cy="579851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p:cNvSpPr/>
          <p:nvPr/>
        </p:nvSpPr>
        <p:spPr>
          <a:xfrm>
            <a:off x="4240074" y="5099578"/>
            <a:ext cx="3672135" cy="73437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ounded Rectangle 8">
            <a:hlinkClick r:id="rId4" action="ppaction://hlinksldjump"/>
          </p:cNvPr>
          <p:cNvSpPr/>
          <p:nvPr/>
        </p:nvSpPr>
        <p:spPr>
          <a:xfrm>
            <a:off x="4240074" y="5099578"/>
            <a:ext cx="1025137" cy="734376"/>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5265211" y="5223701"/>
            <a:ext cx="2646997"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EMERGENCY</a:t>
            </a:r>
            <a:endParaRPr lang="en-US" sz="2800" b="1" dirty="0">
              <a:solidFill>
                <a:schemeClr val="bg1"/>
              </a:solidFill>
              <a:latin typeface="Helvetica"/>
              <a:cs typeface="Helvetica"/>
            </a:endParaRPr>
          </a:p>
        </p:txBody>
      </p:sp>
      <p:sp>
        <p:nvSpPr>
          <p:cNvPr id="11" name="Right Arrow 10">
            <a:hlinkClick r:id="rId4" action="ppaction://hlinksldjump"/>
          </p:cNvPr>
          <p:cNvSpPr/>
          <p:nvPr/>
        </p:nvSpPr>
        <p:spPr>
          <a:xfrm>
            <a:off x="4469580" y="5271270"/>
            <a:ext cx="612022"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map3.png"/>
          <p:cNvPicPr>
            <a:picLocks noChangeAspect="1"/>
          </p:cNvPicPr>
          <p:nvPr/>
        </p:nvPicPr>
        <p:blipFill rotWithShape="1">
          <a:blip r:embed="rId5" cstate="email">
            <a:extLst>
              <a:ext uri="{28A0092B-C50C-407E-A947-70E740481C1C}">
                <a14:useLocalDpi xmlns:a14="http://schemas.microsoft.com/office/drawing/2010/main" xmlns="" val="0"/>
              </a:ext>
            </a:extLst>
          </a:blip>
          <a:srcRect/>
          <a:stretch/>
        </p:blipFill>
        <p:spPr>
          <a:xfrm>
            <a:off x="4224866" y="1348766"/>
            <a:ext cx="3772145" cy="3451834"/>
          </a:xfrm>
          <a:prstGeom prst="rect">
            <a:avLst/>
          </a:prstGeom>
        </p:spPr>
      </p:pic>
      <p:sp>
        <p:nvSpPr>
          <p:cNvPr id="13" name="Rounded Rectangle 12">
            <a:hlinkClick r:id="rId6" action="ppaction://hlinksldjump"/>
          </p:cNvPr>
          <p:cNvSpPr/>
          <p:nvPr/>
        </p:nvSpPr>
        <p:spPr>
          <a:xfrm>
            <a:off x="5152590" y="404158"/>
            <a:ext cx="1681551"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hlinkClick r:id="rId6" action="ppaction://hlinksldjump"/>
          </p:cNvPr>
          <p:cNvSpPr txBox="1"/>
          <p:nvPr/>
        </p:nvSpPr>
        <p:spPr>
          <a:xfrm>
            <a:off x="5152590" y="509761"/>
            <a:ext cx="1681552"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Settings</a:t>
            </a:r>
            <a:endParaRPr lang="en-US" sz="2800" b="1" dirty="0">
              <a:solidFill>
                <a:schemeClr val="bg1"/>
              </a:solidFill>
              <a:latin typeface="Helvetica"/>
              <a:cs typeface="Helvetica"/>
            </a:endParaRPr>
          </a:p>
        </p:txBody>
      </p:sp>
      <p:sp>
        <p:nvSpPr>
          <p:cNvPr id="15" name="Rounded Rectangle 14">
            <a:hlinkClick r:id="rId7" action="ppaction://hlinksldjump"/>
          </p:cNvPr>
          <p:cNvSpPr/>
          <p:nvPr/>
        </p:nvSpPr>
        <p:spPr>
          <a:xfrm>
            <a:off x="4311062" y="404158"/>
            <a:ext cx="721373" cy="78087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ight Arrow 15">
            <a:hlinkClick r:id="rId7" action="ppaction://hlinksldjump"/>
          </p:cNvPr>
          <p:cNvSpPr/>
          <p:nvPr/>
        </p:nvSpPr>
        <p:spPr>
          <a:xfrm rot="10800000">
            <a:off x="4433989" y="591802"/>
            <a:ext cx="430670"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2"/>
          <p:cNvPicPr>
            <a:picLocks noChangeAspect="1" noChangeArrowheads="1"/>
          </p:cNvPicPr>
          <p:nvPr/>
        </p:nvPicPr>
        <p:blipFill>
          <a:blip r:embed="rId8" cstate="email">
            <a:extLst>
              <a:ext uri="{BEBA8EAE-BF5A-486C-A8C5-ECC9F3942E4B}">
                <a14:imgProps xmlns:a14="http://schemas.microsoft.com/office/drawing/2010/main" xmlns="">
                  <a14:imgLayer r:embed="rId9">
                    <a14:imgEffect>
                      <a14:backgroundRemoval t="10000" b="90000" l="10000" r="90000">
                        <a14:foregroundMark x1="21400" y1="75659" x2="21400" y2="75659"/>
                      </a14:backgroundRemoval>
                    </a14:imgEffect>
                  </a14:imgLayer>
                </a14:imgProps>
              </a:ext>
              <a:ext uri="{28A0092B-C50C-407E-A947-70E740481C1C}">
                <a14:useLocalDpi xmlns:a14="http://schemas.microsoft.com/office/drawing/2010/main" xmlns="" val="0"/>
              </a:ext>
            </a:extLst>
          </a:blip>
          <a:srcRect/>
          <a:stretch>
            <a:fillRect/>
          </a:stretch>
        </p:blipFill>
        <p:spPr bwMode="auto">
          <a:xfrm rot="3005988">
            <a:off x="7032909" y="365183"/>
            <a:ext cx="871013" cy="8588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Isosceles Triangle 17"/>
          <p:cNvSpPr/>
          <p:nvPr/>
        </p:nvSpPr>
        <p:spPr>
          <a:xfrm rot="20520000">
            <a:off x="7339432" y="404158"/>
            <a:ext cx="339213" cy="780870"/>
          </a:xfrm>
          <a:prstGeom prst="triangle">
            <a:avLst/>
          </a:prstGeom>
          <a:solidFill>
            <a:srgbClr val="FFFF00">
              <a:alpha val="6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30008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5" name="Rectangle 4"/>
          <p:cNvSpPr/>
          <p:nvPr/>
        </p:nvSpPr>
        <p:spPr>
          <a:xfrm>
            <a:off x="152400" y="152400"/>
            <a:ext cx="2581656" cy="3625608"/>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solidFill>
                  <a:srgbClr val="7F7F7F"/>
                </a:solidFill>
                <a:latin typeface="Franklin Gothic Book"/>
                <a:cs typeface="Franklin Gothic Book"/>
              </a:rPr>
              <a:t>PREDISPOSITIONS</a:t>
            </a:r>
          </a:p>
          <a:p>
            <a:pPr>
              <a:lnSpc>
                <a:spcPct val="120000"/>
              </a:lnSpc>
            </a:pPr>
            <a:r>
              <a:rPr lang="en-US" sz="2400" dirty="0" smtClean="0">
                <a:solidFill>
                  <a:srgbClr val="7F7F7F"/>
                </a:solidFill>
                <a:latin typeface="Franklin Gothic Book"/>
                <a:cs typeface="Franklin Gothic Book"/>
              </a:rPr>
              <a:t>RESEARCH</a:t>
            </a:r>
          </a:p>
          <a:p>
            <a:pPr>
              <a:lnSpc>
                <a:spcPct val="120000"/>
              </a:lnSpc>
            </a:pPr>
            <a:r>
              <a:rPr lang="en-US" sz="2400" dirty="0" smtClean="0">
                <a:solidFill>
                  <a:srgbClr val="7F7F7F"/>
                </a:solidFill>
                <a:latin typeface="Franklin Gothic Book"/>
                <a:cs typeface="Franklin Gothic Book"/>
              </a:rPr>
              <a:t>INSIGHTS</a:t>
            </a:r>
          </a:p>
          <a:p>
            <a:pPr>
              <a:lnSpc>
                <a:spcPct val="120000"/>
              </a:lnSpc>
            </a:pPr>
            <a:r>
              <a:rPr lang="en-US" sz="2400" dirty="0" smtClean="0">
                <a:solidFill>
                  <a:srgbClr val="7F7F7F"/>
                </a:solidFill>
                <a:latin typeface="Franklin Gothic Book"/>
                <a:cs typeface="Franklin Gothic Book"/>
              </a:rPr>
              <a:t>CONCEPTS</a:t>
            </a:r>
          </a:p>
          <a:p>
            <a:pPr>
              <a:lnSpc>
                <a:spcPct val="120000"/>
              </a:lnSpc>
            </a:pPr>
            <a:r>
              <a:rPr lang="en-US" sz="2400" dirty="0" smtClean="0">
                <a:solidFill>
                  <a:srgbClr val="7F7F7F"/>
                </a:solidFill>
                <a:latin typeface="Franklin Gothic Book"/>
                <a:cs typeface="Franklin Gothic Book"/>
              </a:rPr>
              <a:t>PROTOTYPES</a:t>
            </a:r>
          </a:p>
          <a:p>
            <a:pPr>
              <a:lnSpc>
                <a:spcPct val="120000"/>
              </a:lnSpc>
            </a:pPr>
            <a:r>
              <a:rPr lang="en-US" sz="2400" dirty="0" smtClean="0">
                <a:solidFill>
                  <a:srgbClr val="7F7F7F"/>
                </a:solidFill>
                <a:latin typeface="Franklin Gothic Book"/>
                <a:cs typeface="Franklin Gothic Book"/>
              </a:rPr>
              <a:t>STRATEGIES</a:t>
            </a:r>
          </a:p>
          <a:p>
            <a:pPr>
              <a:lnSpc>
                <a:spcPct val="120000"/>
              </a:lnSpc>
            </a:pPr>
            <a:r>
              <a:rPr lang="en-US" sz="2400" dirty="0" smtClean="0">
                <a:solidFill>
                  <a:srgbClr val="000000"/>
                </a:solidFill>
                <a:latin typeface="Franklin Gothic Medium"/>
                <a:cs typeface="Franklin Gothic Medium"/>
              </a:rPr>
              <a:t>EXTRAS</a:t>
            </a:r>
          </a:p>
        </p:txBody>
      </p:sp>
      <p:sp>
        <p:nvSpPr>
          <p:cNvPr id="6" name="Rectangle 5"/>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114800" y="228600"/>
            <a:ext cx="3947546" cy="579851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p:cNvSpPr/>
          <p:nvPr/>
        </p:nvSpPr>
        <p:spPr>
          <a:xfrm>
            <a:off x="4240074" y="5099578"/>
            <a:ext cx="3672135" cy="73437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ounded Rectangle 8">
            <a:hlinkClick r:id="rId4" action="ppaction://hlinksldjump"/>
          </p:cNvPr>
          <p:cNvSpPr/>
          <p:nvPr/>
        </p:nvSpPr>
        <p:spPr>
          <a:xfrm>
            <a:off x="4240074" y="5099578"/>
            <a:ext cx="1025137" cy="734376"/>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5265211" y="5223701"/>
            <a:ext cx="2646997" cy="523220"/>
          </a:xfrm>
          <a:prstGeom prst="rect">
            <a:avLst/>
          </a:prstGeom>
          <a:noFill/>
        </p:spPr>
        <p:txBody>
          <a:bodyPr wrap="square" rtlCol="0">
            <a:spAutoFit/>
          </a:bodyPr>
          <a:lstStyle/>
          <a:p>
            <a:pPr algn="ctr"/>
            <a:r>
              <a:rPr lang="en-US" sz="2800" b="1" dirty="0" smtClean="0">
                <a:solidFill>
                  <a:schemeClr val="bg1"/>
                </a:solidFill>
                <a:latin typeface="Helvetica"/>
                <a:cs typeface="Helvetica"/>
              </a:rPr>
              <a:t>EMERGENCY</a:t>
            </a:r>
            <a:endParaRPr lang="en-US" sz="2800" b="1" dirty="0">
              <a:solidFill>
                <a:schemeClr val="bg1"/>
              </a:solidFill>
              <a:latin typeface="Helvetica"/>
              <a:cs typeface="Helvetica"/>
            </a:endParaRPr>
          </a:p>
        </p:txBody>
      </p:sp>
      <p:sp>
        <p:nvSpPr>
          <p:cNvPr id="11" name="Right Arrow 10">
            <a:hlinkClick r:id="rId4" action="ppaction://hlinksldjump"/>
          </p:cNvPr>
          <p:cNvSpPr/>
          <p:nvPr/>
        </p:nvSpPr>
        <p:spPr>
          <a:xfrm>
            <a:off x="4469580" y="5271270"/>
            <a:ext cx="612022" cy="443685"/>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ounded Rectangle 12">
            <a:hlinkClick r:id="rId5" action="ppaction://hlinksldjump"/>
          </p:cNvPr>
          <p:cNvSpPr/>
          <p:nvPr/>
        </p:nvSpPr>
        <p:spPr>
          <a:xfrm>
            <a:off x="4240074" y="417337"/>
            <a:ext cx="3672135" cy="62445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ounded Rectangle 13">
            <a:hlinkClick r:id="rId6" action="ppaction://hlinksldjump"/>
          </p:cNvPr>
          <p:cNvSpPr/>
          <p:nvPr/>
        </p:nvSpPr>
        <p:spPr>
          <a:xfrm>
            <a:off x="4267200" y="1219200"/>
            <a:ext cx="3672135" cy="62445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ounded Rectangle 14">
            <a:hlinkClick r:id="rId7" action="ppaction://hlinksldjump"/>
          </p:cNvPr>
          <p:cNvSpPr/>
          <p:nvPr/>
        </p:nvSpPr>
        <p:spPr>
          <a:xfrm>
            <a:off x="4267200" y="2057400"/>
            <a:ext cx="3672135" cy="62445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hlinkClick r:id="rId5" action="ppaction://hlinksldjump"/>
          </p:cNvPr>
          <p:cNvSpPr txBox="1"/>
          <p:nvPr/>
        </p:nvSpPr>
        <p:spPr>
          <a:xfrm>
            <a:off x="4267200" y="381000"/>
            <a:ext cx="3657600" cy="646331"/>
          </a:xfrm>
          <a:prstGeom prst="rect">
            <a:avLst/>
          </a:prstGeom>
          <a:noFill/>
        </p:spPr>
        <p:txBody>
          <a:bodyPr wrap="square" rtlCol="0">
            <a:spAutoFit/>
          </a:bodyPr>
          <a:lstStyle/>
          <a:p>
            <a:pPr algn="ctr"/>
            <a:r>
              <a:rPr lang="en-US" sz="3600" b="1" dirty="0" smtClean="0">
                <a:solidFill>
                  <a:schemeClr val="bg1"/>
                </a:solidFill>
                <a:latin typeface="Helvetica"/>
                <a:cs typeface="Helvetica"/>
              </a:rPr>
              <a:t>First aid</a:t>
            </a:r>
            <a:endParaRPr lang="en-US" sz="3600" b="1" dirty="0">
              <a:solidFill>
                <a:schemeClr val="bg1"/>
              </a:solidFill>
              <a:latin typeface="Helvetica"/>
              <a:cs typeface="Helvetica"/>
            </a:endParaRPr>
          </a:p>
        </p:txBody>
      </p:sp>
      <p:sp>
        <p:nvSpPr>
          <p:cNvPr id="18" name="Rounded Rectangle 17">
            <a:hlinkClick r:id="rId8" action="ppaction://hlinksldjump"/>
          </p:cNvPr>
          <p:cNvSpPr/>
          <p:nvPr/>
        </p:nvSpPr>
        <p:spPr>
          <a:xfrm>
            <a:off x="4267200" y="2895600"/>
            <a:ext cx="3672135" cy="62445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ounded Rectangle 20">
            <a:hlinkClick r:id="rId8" action="ppaction://hlinksldjump"/>
          </p:cNvPr>
          <p:cNvSpPr/>
          <p:nvPr/>
        </p:nvSpPr>
        <p:spPr>
          <a:xfrm>
            <a:off x="4267200" y="3733800"/>
            <a:ext cx="3672135" cy="624450"/>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a:hlinkClick r:id="rId5" action="ppaction://hlinksldjump"/>
          </p:cNvPr>
          <p:cNvSpPr txBox="1"/>
          <p:nvPr/>
        </p:nvSpPr>
        <p:spPr>
          <a:xfrm>
            <a:off x="4267200" y="1219200"/>
            <a:ext cx="3657600" cy="646331"/>
          </a:xfrm>
          <a:prstGeom prst="rect">
            <a:avLst/>
          </a:prstGeom>
          <a:noFill/>
        </p:spPr>
        <p:txBody>
          <a:bodyPr wrap="square" rtlCol="0">
            <a:spAutoFit/>
          </a:bodyPr>
          <a:lstStyle/>
          <a:p>
            <a:pPr algn="ctr"/>
            <a:r>
              <a:rPr lang="en-US" sz="3600" b="1" dirty="0" smtClean="0">
                <a:solidFill>
                  <a:schemeClr val="bg1"/>
                </a:solidFill>
                <a:latin typeface="Helvetica"/>
                <a:cs typeface="Helvetica"/>
              </a:rPr>
              <a:t>Food and water</a:t>
            </a:r>
            <a:endParaRPr lang="en-US" sz="3600" b="1" dirty="0">
              <a:solidFill>
                <a:schemeClr val="bg1"/>
              </a:solidFill>
              <a:latin typeface="Helvetica"/>
              <a:cs typeface="Helvetica"/>
            </a:endParaRPr>
          </a:p>
        </p:txBody>
      </p:sp>
      <p:sp>
        <p:nvSpPr>
          <p:cNvPr id="23" name="TextBox 22">
            <a:hlinkClick r:id="rId5" action="ppaction://hlinksldjump"/>
          </p:cNvPr>
          <p:cNvSpPr txBox="1"/>
          <p:nvPr/>
        </p:nvSpPr>
        <p:spPr>
          <a:xfrm>
            <a:off x="4267200" y="2057400"/>
            <a:ext cx="3657600" cy="646331"/>
          </a:xfrm>
          <a:prstGeom prst="rect">
            <a:avLst/>
          </a:prstGeom>
          <a:noFill/>
        </p:spPr>
        <p:txBody>
          <a:bodyPr wrap="square" rtlCol="0">
            <a:spAutoFit/>
          </a:bodyPr>
          <a:lstStyle/>
          <a:p>
            <a:pPr algn="ctr"/>
            <a:r>
              <a:rPr lang="en-US" sz="3600" b="1" dirty="0" smtClean="0">
                <a:solidFill>
                  <a:schemeClr val="bg1"/>
                </a:solidFill>
                <a:latin typeface="Helvetica"/>
                <a:cs typeface="Helvetica"/>
              </a:rPr>
              <a:t>Shelter</a:t>
            </a:r>
            <a:endParaRPr lang="en-US" sz="3600" b="1" dirty="0">
              <a:solidFill>
                <a:schemeClr val="bg1"/>
              </a:solidFill>
              <a:latin typeface="Helvetica"/>
              <a:cs typeface="Helvetica"/>
            </a:endParaRPr>
          </a:p>
        </p:txBody>
      </p:sp>
      <p:sp>
        <p:nvSpPr>
          <p:cNvPr id="24" name="TextBox 23">
            <a:hlinkClick r:id="rId5" action="ppaction://hlinksldjump"/>
          </p:cNvPr>
          <p:cNvSpPr txBox="1"/>
          <p:nvPr/>
        </p:nvSpPr>
        <p:spPr>
          <a:xfrm>
            <a:off x="4267200" y="2895600"/>
            <a:ext cx="3657600" cy="646331"/>
          </a:xfrm>
          <a:prstGeom prst="rect">
            <a:avLst/>
          </a:prstGeom>
          <a:noFill/>
        </p:spPr>
        <p:txBody>
          <a:bodyPr wrap="square" rtlCol="0">
            <a:spAutoFit/>
          </a:bodyPr>
          <a:lstStyle/>
          <a:p>
            <a:pPr algn="ctr"/>
            <a:r>
              <a:rPr lang="en-US" sz="3600" b="1" dirty="0" smtClean="0">
                <a:solidFill>
                  <a:schemeClr val="bg1"/>
                </a:solidFill>
                <a:latin typeface="Helvetica"/>
                <a:cs typeface="Helvetica"/>
              </a:rPr>
              <a:t>Zombies</a:t>
            </a:r>
            <a:endParaRPr lang="en-US" sz="3600" b="1" dirty="0">
              <a:solidFill>
                <a:schemeClr val="bg1"/>
              </a:solidFill>
              <a:latin typeface="Helvetica"/>
              <a:cs typeface="Helvetica"/>
            </a:endParaRPr>
          </a:p>
        </p:txBody>
      </p:sp>
      <p:sp>
        <p:nvSpPr>
          <p:cNvPr id="25" name="TextBox 24">
            <a:hlinkClick r:id="rId5" action="ppaction://hlinksldjump"/>
          </p:cNvPr>
          <p:cNvSpPr txBox="1"/>
          <p:nvPr/>
        </p:nvSpPr>
        <p:spPr>
          <a:xfrm>
            <a:off x="4267200" y="3657600"/>
            <a:ext cx="3657600" cy="646331"/>
          </a:xfrm>
          <a:prstGeom prst="rect">
            <a:avLst/>
          </a:prstGeom>
          <a:noFill/>
        </p:spPr>
        <p:txBody>
          <a:bodyPr wrap="square" rtlCol="0">
            <a:spAutoFit/>
          </a:bodyPr>
          <a:lstStyle/>
          <a:p>
            <a:pPr algn="ctr"/>
            <a:r>
              <a:rPr lang="en-US" sz="3600" b="1" dirty="0" smtClean="0">
                <a:solidFill>
                  <a:schemeClr val="bg1"/>
                </a:solidFill>
                <a:latin typeface="Helvetica"/>
                <a:cs typeface="Helvetica"/>
              </a:rPr>
              <a:t>Weapons</a:t>
            </a:r>
            <a:endParaRPr lang="en-US" sz="3600" b="1" dirty="0">
              <a:solidFill>
                <a:schemeClr val="bg1"/>
              </a:solidFill>
              <a:latin typeface="Helvetica"/>
              <a:cs typeface="Helvetica"/>
            </a:endParaRPr>
          </a:p>
        </p:txBody>
      </p:sp>
    </p:spTree>
    <p:extLst>
      <p:ext uri="{BB962C8B-B14F-4D97-AF65-F5344CB8AC3E}">
        <p14:creationId xmlns:p14="http://schemas.microsoft.com/office/powerpoint/2010/main" xmlns="" val="6069763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5" name="Rectangle 4"/>
          <p:cNvSpPr/>
          <p:nvPr/>
        </p:nvSpPr>
        <p:spPr>
          <a:xfrm>
            <a:off x="152400" y="152400"/>
            <a:ext cx="2581656" cy="3625608"/>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solidFill>
                  <a:srgbClr val="7F7F7F"/>
                </a:solidFill>
                <a:latin typeface="Franklin Gothic Book"/>
                <a:cs typeface="Franklin Gothic Book"/>
              </a:rPr>
              <a:t>PREDISPOSITIONS</a:t>
            </a:r>
          </a:p>
          <a:p>
            <a:pPr>
              <a:lnSpc>
                <a:spcPct val="120000"/>
              </a:lnSpc>
            </a:pPr>
            <a:r>
              <a:rPr lang="en-US" sz="2400" dirty="0" smtClean="0">
                <a:solidFill>
                  <a:srgbClr val="7F7F7F"/>
                </a:solidFill>
                <a:latin typeface="Franklin Gothic Book"/>
                <a:cs typeface="Franklin Gothic Book"/>
              </a:rPr>
              <a:t>RESEARCH</a:t>
            </a:r>
          </a:p>
          <a:p>
            <a:pPr>
              <a:lnSpc>
                <a:spcPct val="120000"/>
              </a:lnSpc>
            </a:pPr>
            <a:r>
              <a:rPr lang="en-US" sz="2400" dirty="0" smtClean="0">
                <a:solidFill>
                  <a:srgbClr val="7F7F7F"/>
                </a:solidFill>
                <a:latin typeface="Franklin Gothic Book"/>
                <a:cs typeface="Franklin Gothic Book"/>
              </a:rPr>
              <a:t>INSIGHTS</a:t>
            </a:r>
          </a:p>
          <a:p>
            <a:pPr>
              <a:lnSpc>
                <a:spcPct val="120000"/>
              </a:lnSpc>
            </a:pPr>
            <a:r>
              <a:rPr lang="en-US" sz="2400" dirty="0" smtClean="0">
                <a:solidFill>
                  <a:srgbClr val="7F7F7F"/>
                </a:solidFill>
                <a:latin typeface="Franklin Gothic Book"/>
                <a:cs typeface="Franklin Gothic Book"/>
              </a:rPr>
              <a:t>CONCEPTS</a:t>
            </a:r>
          </a:p>
          <a:p>
            <a:pPr>
              <a:lnSpc>
                <a:spcPct val="120000"/>
              </a:lnSpc>
            </a:pPr>
            <a:r>
              <a:rPr lang="en-US" sz="2400" dirty="0" smtClean="0">
                <a:solidFill>
                  <a:srgbClr val="7F7F7F"/>
                </a:solidFill>
                <a:latin typeface="Franklin Gothic Book"/>
                <a:cs typeface="Franklin Gothic Book"/>
              </a:rPr>
              <a:t>PROTOTYPES</a:t>
            </a:r>
          </a:p>
          <a:p>
            <a:pPr>
              <a:lnSpc>
                <a:spcPct val="120000"/>
              </a:lnSpc>
            </a:pPr>
            <a:r>
              <a:rPr lang="en-US" sz="2400" dirty="0" smtClean="0">
                <a:solidFill>
                  <a:srgbClr val="7F7F7F"/>
                </a:solidFill>
                <a:latin typeface="Franklin Gothic Book"/>
                <a:cs typeface="Franklin Gothic Book"/>
              </a:rPr>
              <a:t>STRATEGIES</a:t>
            </a:r>
          </a:p>
          <a:p>
            <a:pPr>
              <a:lnSpc>
                <a:spcPct val="120000"/>
              </a:lnSpc>
            </a:pPr>
            <a:r>
              <a:rPr lang="en-US" sz="2400" dirty="0" smtClean="0">
                <a:solidFill>
                  <a:srgbClr val="000000"/>
                </a:solidFill>
                <a:latin typeface="Franklin Gothic Medium"/>
                <a:cs typeface="Franklin Gothic Medium"/>
              </a:rPr>
              <a:t>EXTRAS</a:t>
            </a:r>
          </a:p>
        </p:txBody>
      </p:sp>
      <p:sp>
        <p:nvSpPr>
          <p:cNvPr id="6" name="Rectangle 5"/>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3178175" y="0"/>
            <a:ext cx="5943600" cy="5401479"/>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3600" dirty="0" smtClean="0">
                <a:solidFill>
                  <a:schemeClr val="bg1">
                    <a:lumMod val="65000"/>
                  </a:schemeClr>
                </a:solidFill>
                <a:latin typeface="Franklin Gothic Book"/>
                <a:cs typeface="Franklin Gothic Book"/>
              </a:rPr>
              <a:t>USABILITY TESTING</a:t>
            </a:r>
          </a:p>
          <a:p>
            <a:endParaRPr lang="en-US" sz="2800" dirty="0" smtClean="0">
              <a:solidFill>
                <a:srgbClr val="BFBFBF"/>
              </a:solidFill>
              <a:latin typeface="Franklin Gothic Book"/>
              <a:cs typeface="Franklin Gothic Book"/>
            </a:endParaRPr>
          </a:p>
          <a:p>
            <a:r>
              <a:rPr lang="en-US" sz="4000" dirty="0" smtClean="0">
                <a:solidFill>
                  <a:schemeClr val="bg1"/>
                </a:solidFill>
                <a:latin typeface="Franklin Gothic Medium"/>
                <a:cs typeface="Franklin Gothic Medium"/>
              </a:rPr>
              <a:t>2 participants</a:t>
            </a:r>
          </a:p>
          <a:p>
            <a:r>
              <a:rPr lang="en-US" sz="4000" dirty="0" smtClean="0">
                <a:solidFill>
                  <a:schemeClr val="bg1"/>
                </a:solidFill>
                <a:latin typeface="Franklin Gothic Medium"/>
                <a:cs typeface="Franklin Gothic Medium"/>
              </a:rPr>
              <a:t>6 scenarios</a:t>
            </a:r>
          </a:p>
          <a:p>
            <a:r>
              <a:rPr lang="en-US" sz="2800" dirty="0" smtClean="0">
                <a:solidFill>
                  <a:schemeClr val="bg1">
                    <a:lumMod val="65000"/>
                  </a:schemeClr>
                </a:solidFill>
                <a:latin typeface="Franklin Gothic Book"/>
                <a:cs typeface="Franklin Gothic Book"/>
              </a:rPr>
              <a:t>(see comments for details)</a:t>
            </a:r>
            <a:endParaRPr lang="en-US" sz="2800" dirty="0">
              <a:solidFill>
                <a:schemeClr val="bg1">
                  <a:lumMod val="65000"/>
                </a:schemeClr>
              </a:solidFill>
              <a:latin typeface="Franklin Gothic Book"/>
              <a:cs typeface="Franklin Gothic Book"/>
            </a:endParaRPr>
          </a:p>
          <a:p>
            <a:endParaRPr lang="en-US" sz="4000" dirty="0" smtClean="0">
              <a:solidFill>
                <a:schemeClr val="bg1"/>
              </a:solidFill>
              <a:latin typeface="Franklin Gothic Medium"/>
              <a:cs typeface="Franklin Gothic Medium"/>
            </a:endParaRPr>
          </a:p>
          <a:p>
            <a:endParaRPr lang="en-US" sz="4000" dirty="0" smtClean="0">
              <a:solidFill>
                <a:schemeClr val="bg1"/>
              </a:solidFill>
              <a:latin typeface="Franklin Gothic Medium"/>
              <a:cs typeface="Franklin Gothic Medium"/>
            </a:endParaRPr>
          </a:p>
          <a:p>
            <a:endParaRPr lang="en-US" sz="4000" dirty="0" smtClean="0">
              <a:solidFill>
                <a:schemeClr val="bg1"/>
              </a:solidFill>
              <a:latin typeface="Franklin Gothic Medium"/>
              <a:cs typeface="Franklin Gothic Medium"/>
            </a:endParaRPr>
          </a:p>
          <a:p>
            <a:pPr algn="ctr"/>
            <a:endParaRPr lang="en-US" sz="4100" dirty="0">
              <a:solidFill>
                <a:srgbClr val="A6A6A6"/>
              </a:solidFill>
              <a:latin typeface="Franklin Gothic Medium"/>
              <a:cs typeface="Franklin Gothic Medium"/>
            </a:endParaRPr>
          </a:p>
        </p:txBody>
      </p:sp>
    </p:spTree>
    <p:extLst>
      <p:ext uri="{BB962C8B-B14F-4D97-AF65-F5344CB8AC3E}">
        <p14:creationId xmlns:p14="http://schemas.microsoft.com/office/powerpoint/2010/main" xmlns="" val="28812125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5" name="Rectangle 4"/>
          <p:cNvSpPr/>
          <p:nvPr/>
        </p:nvSpPr>
        <p:spPr>
          <a:xfrm>
            <a:off x="152400" y="152400"/>
            <a:ext cx="2581656" cy="3625608"/>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solidFill>
                  <a:srgbClr val="7F7F7F"/>
                </a:solidFill>
                <a:latin typeface="Franklin Gothic Book"/>
                <a:cs typeface="Franklin Gothic Book"/>
              </a:rPr>
              <a:t>PREDISPOSITIONS</a:t>
            </a:r>
          </a:p>
          <a:p>
            <a:pPr>
              <a:lnSpc>
                <a:spcPct val="120000"/>
              </a:lnSpc>
            </a:pPr>
            <a:r>
              <a:rPr lang="en-US" sz="2400" dirty="0" smtClean="0">
                <a:solidFill>
                  <a:srgbClr val="7F7F7F"/>
                </a:solidFill>
                <a:latin typeface="Franklin Gothic Book"/>
                <a:cs typeface="Franklin Gothic Book"/>
              </a:rPr>
              <a:t>RESEARCH</a:t>
            </a:r>
          </a:p>
          <a:p>
            <a:pPr>
              <a:lnSpc>
                <a:spcPct val="120000"/>
              </a:lnSpc>
            </a:pPr>
            <a:r>
              <a:rPr lang="en-US" sz="2400" dirty="0" smtClean="0">
                <a:solidFill>
                  <a:srgbClr val="7F7F7F"/>
                </a:solidFill>
                <a:latin typeface="Franklin Gothic Book"/>
                <a:cs typeface="Franklin Gothic Book"/>
              </a:rPr>
              <a:t>INSIGHTS</a:t>
            </a:r>
          </a:p>
          <a:p>
            <a:pPr>
              <a:lnSpc>
                <a:spcPct val="120000"/>
              </a:lnSpc>
            </a:pPr>
            <a:r>
              <a:rPr lang="en-US" sz="2400" dirty="0" smtClean="0">
                <a:solidFill>
                  <a:srgbClr val="7F7F7F"/>
                </a:solidFill>
                <a:latin typeface="Franklin Gothic Book"/>
                <a:cs typeface="Franklin Gothic Book"/>
              </a:rPr>
              <a:t>CONCEPTS</a:t>
            </a:r>
          </a:p>
          <a:p>
            <a:pPr>
              <a:lnSpc>
                <a:spcPct val="120000"/>
              </a:lnSpc>
            </a:pPr>
            <a:r>
              <a:rPr lang="en-US" sz="2400" dirty="0" smtClean="0">
                <a:solidFill>
                  <a:srgbClr val="7F7F7F"/>
                </a:solidFill>
                <a:latin typeface="Franklin Gothic Book"/>
                <a:cs typeface="Franklin Gothic Book"/>
              </a:rPr>
              <a:t>PROTOTYPES</a:t>
            </a:r>
          </a:p>
          <a:p>
            <a:pPr>
              <a:lnSpc>
                <a:spcPct val="120000"/>
              </a:lnSpc>
            </a:pPr>
            <a:r>
              <a:rPr lang="en-US" sz="2400" dirty="0" smtClean="0">
                <a:solidFill>
                  <a:srgbClr val="7F7F7F"/>
                </a:solidFill>
                <a:latin typeface="Franklin Gothic Book"/>
                <a:cs typeface="Franklin Gothic Book"/>
              </a:rPr>
              <a:t>STRATEGIES</a:t>
            </a:r>
          </a:p>
          <a:p>
            <a:pPr>
              <a:lnSpc>
                <a:spcPct val="120000"/>
              </a:lnSpc>
            </a:pPr>
            <a:r>
              <a:rPr lang="en-US" sz="2400" dirty="0" smtClean="0">
                <a:solidFill>
                  <a:srgbClr val="000000"/>
                </a:solidFill>
                <a:latin typeface="Franklin Gothic Medium"/>
                <a:cs typeface="Franklin Gothic Medium"/>
              </a:rPr>
              <a:t>EXTRAS</a:t>
            </a:r>
          </a:p>
        </p:txBody>
      </p:sp>
      <p:sp>
        <p:nvSpPr>
          <p:cNvPr id="6" name="Rectangle 5"/>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3178175" y="0"/>
            <a:ext cx="5943600" cy="3985706"/>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3600" dirty="0" smtClean="0">
                <a:solidFill>
                  <a:schemeClr val="bg1">
                    <a:lumMod val="65000"/>
                  </a:schemeClr>
                </a:solidFill>
                <a:latin typeface="Franklin Gothic Book"/>
                <a:cs typeface="Franklin Gothic Book"/>
              </a:rPr>
              <a:t>WORKING THROUGH LENSES</a:t>
            </a:r>
          </a:p>
          <a:p>
            <a:endParaRPr lang="en-US" sz="2800" dirty="0" smtClean="0">
              <a:solidFill>
                <a:srgbClr val="BFBFBF"/>
              </a:solidFill>
              <a:latin typeface="Franklin Gothic Book"/>
              <a:cs typeface="Franklin Gothic Book"/>
            </a:endParaRPr>
          </a:p>
          <a:p>
            <a:r>
              <a:rPr lang="en-US" sz="2800" dirty="0" smtClean="0">
                <a:solidFill>
                  <a:schemeClr val="bg1">
                    <a:lumMod val="65000"/>
                  </a:schemeClr>
                </a:solidFill>
                <a:latin typeface="Franklin Gothic Book"/>
                <a:cs typeface="Franklin Gothic Book"/>
              </a:rPr>
              <a:t>(see comments for details)</a:t>
            </a:r>
            <a:endParaRPr lang="en-US" sz="2800" dirty="0">
              <a:solidFill>
                <a:schemeClr val="bg1">
                  <a:lumMod val="65000"/>
                </a:schemeClr>
              </a:solidFill>
              <a:latin typeface="Franklin Gothic Book"/>
              <a:cs typeface="Franklin Gothic Book"/>
            </a:endParaRPr>
          </a:p>
          <a:p>
            <a:endParaRPr lang="en-US" sz="4000" dirty="0" smtClean="0">
              <a:solidFill>
                <a:schemeClr val="bg1"/>
              </a:solidFill>
              <a:latin typeface="Franklin Gothic Medium"/>
              <a:cs typeface="Franklin Gothic Medium"/>
            </a:endParaRPr>
          </a:p>
          <a:p>
            <a:endParaRPr lang="en-US" sz="4000" dirty="0" smtClean="0">
              <a:solidFill>
                <a:schemeClr val="bg1"/>
              </a:solidFill>
              <a:latin typeface="Franklin Gothic Medium"/>
              <a:cs typeface="Franklin Gothic Medium"/>
            </a:endParaRPr>
          </a:p>
          <a:p>
            <a:endParaRPr lang="en-US" sz="4000" dirty="0" smtClean="0">
              <a:solidFill>
                <a:schemeClr val="bg1"/>
              </a:solidFill>
              <a:latin typeface="Franklin Gothic Medium"/>
              <a:cs typeface="Franklin Gothic Medium"/>
            </a:endParaRPr>
          </a:p>
          <a:p>
            <a:pPr algn="ctr"/>
            <a:endParaRPr lang="en-US" sz="4100" dirty="0">
              <a:solidFill>
                <a:srgbClr val="A6A6A6"/>
              </a:solidFill>
              <a:latin typeface="Franklin Gothic Medium"/>
              <a:cs typeface="Franklin Gothic Medium"/>
            </a:endParaRPr>
          </a:p>
        </p:txBody>
      </p:sp>
    </p:spTree>
    <p:extLst>
      <p:ext uri="{BB962C8B-B14F-4D97-AF65-F5344CB8AC3E}">
        <p14:creationId xmlns:p14="http://schemas.microsoft.com/office/powerpoint/2010/main" xmlns="" val="25445311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resources</a:t>
            </a:r>
            <a:endParaRPr lang="en-US" dirty="0"/>
          </a:p>
        </p:txBody>
      </p:sp>
      <p:sp>
        <p:nvSpPr>
          <p:cNvPr id="3" name="Content Placeholder 2"/>
          <p:cNvSpPr>
            <a:spLocks noGrp="1"/>
          </p:cNvSpPr>
          <p:nvPr>
            <p:ph idx="1"/>
          </p:nvPr>
        </p:nvSpPr>
        <p:spPr>
          <a:xfrm>
            <a:off x="457200" y="1600200"/>
            <a:ext cx="8229600" cy="5715000"/>
          </a:xfrm>
        </p:spPr>
        <p:txBody>
          <a:bodyPr/>
          <a:lstStyle/>
          <a:p>
            <a:pPr marL="514350" indent="-514350">
              <a:buFont typeface="+mj-lt"/>
              <a:buAutoNum type="arabicPeriod"/>
            </a:pPr>
            <a:r>
              <a:rPr lang="en-US" dirty="0" smtClean="0"/>
              <a:t>http://media.photobucket.com/image/running%20from%20zombies/sodfactor/zombies.jpg?t=1240595760</a:t>
            </a:r>
          </a:p>
          <a:p>
            <a:pPr marL="514350" indent="-514350">
              <a:buFont typeface="+mj-lt"/>
              <a:buAutoNum type="arabicPeriod"/>
            </a:pPr>
            <a:r>
              <a:rPr lang="en-US" dirty="0"/>
              <a:t>http://farm5.static.flickr.com/4064/4489008658_5a478cdb0f_z.jpg</a:t>
            </a:r>
          </a:p>
          <a:p>
            <a:pPr marL="514350" indent="-514350">
              <a:buFont typeface="+mj-lt"/>
              <a:buAutoNum type="arabicPeriod"/>
            </a:pPr>
            <a:r>
              <a:rPr lang="en-US" dirty="0" smtClean="0"/>
              <a:t>http</a:t>
            </a:r>
            <a:r>
              <a:rPr lang="en-US" dirty="0"/>
              <a:t>://</a:t>
            </a:r>
            <a:r>
              <a:rPr lang="en-US" dirty="0" err="1"/>
              <a:t>triadidol.org</a:t>
            </a:r>
            <a:r>
              <a:rPr lang="en-US" dirty="0"/>
              <a:t>/archives/2008.php</a:t>
            </a:r>
          </a:p>
        </p:txBody>
      </p:sp>
    </p:spTree>
    <p:extLst>
      <p:ext uri="{BB962C8B-B14F-4D97-AF65-F5344CB8AC3E}">
        <p14:creationId xmlns:p14="http://schemas.microsoft.com/office/powerpoint/2010/main" xmlns="" val="3165964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8" name="Rectangle 7"/>
          <p:cNvSpPr/>
          <p:nvPr/>
        </p:nvSpPr>
        <p:spPr>
          <a:xfrm>
            <a:off x="152400" y="152400"/>
            <a:ext cx="2636509" cy="3182410"/>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latin typeface="Franklin Gothic Medium"/>
                <a:cs typeface="Franklin Gothic Medium"/>
              </a:rPr>
              <a:t>PREDISPOSITIONS</a:t>
            </a:r>
          </a:p>
          <a:p>
            <a:pPr>
              <a:lnSpc>
                <a:spcPct val="120000"/>
              </a:lnSpc>
            </a:pPr>
            <a:r>
              <a:rPr lang="en-US" sz="2400" dirty="0" smtClean="0">
                <a:solidFill>
                  <a:srgbClr val="7F7F7F"/>
                </a:solidFill>
                <a:latin typeface="Franklin Gothic Book"/>
                <a:cs typeface="Franklin Gothic Book"/>
              </a:rPr>
              <a:t>RESEARCH</a:t>
            </a:r>
          </a:p>
          <a:p>
            <a:pPr>
              <a:lnSpc>
                <a:spcPct val="120000"/>
              </a:lnSpc>
            </a:pPr>
            <a:r>
              <a:rPr lang="en-US" sz="2400" dirty="0" smtClean="0">
                <a:solidFill>
                  <a:srgbClr val="7F7F7F"/>
                </a:solidFill>
                <a:latin typeface="Franklin Gothic Book"/>
                <a:cs typeface="Franklin Gothic Book"/>
              </a:rPr>
              <a:t>INSIGHTS</a:t>
            </a:r>
          </a:p>
          <a:p>
            <a:pPr>
              <a:lnSpc>
                <a:spcPct val="120000"/>
              </a:lnSpc>
            </a:pPr>
            <a:r>
              <a:rPr lang="en-US" sz="2400" dirty="0" smtClean="0">
                <a:solidFill>
                  <a:srgbClr val="7F7F7F"/>
                </a:solidFill>
                <a:latin typeface="Franklin Gothic Book"/>
                <a:cs typeface="Franklin Gothic Book"/>
              </a:rPr>
              <a:t>CONCEPTS</a:t>
            </a:r>
          </a:p>
          <a:p>
            <a:pPr>
              <a:lnSpc>
                <a:spcPct val="120000"/>
              </a:lnSpc>
            </a:pPr>
            <a:r>
              <a:rPr lang="en-US" sz="2400" dirty="0" smtClean="0">
                <a:solidFill>
                  <a:srgbClr val="7F7F7F"/>
                </a:solidFill>
                <a:latin typeface="Franklin Gothic Book"/>
                <a:cs typeface="Franklin Gothic Book"/>
              </a:rPr>
              <a:t>PROTOTYPES</a:t>
            </a:r>
          </a:p>
          <a:p>
            <a:pPr>
              <a:lnSpc>
                <a:spcPct val="120000"/>
              </a:lnSpc>
            </a:pPr>
            <a:r>
              <a:rPr lang="en-US" sz="2400" dirty="0" smtClean="0">
                <a:solidFill>
                  <a:srgbClr val="7F7F7F"/>
                </a:solidFill>
                <a:latin typeface="Franklin Gothic Book"/>
                <a:cs typeface="Franklin Gothic Book"/>
              </a:rPr>
              <a:t>STRATEGIES</a:t>
            </a:r>
          </a:p>
        </p:txBody>
      </p:sp>
      <p:sp>
        <p:nvSpPr>
          <p:cNvPr id="9" name="Rectangle 8"/>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162300" y="0"/>
            <a:ext cx="5943600" cy="5278369"/>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2800" dirty="0" smtClean="0">
                <a:solidFill>
                  <a:srgbClr val="BFBFBF"/>
                </a:solidFill>
                <a:latin typeface="Franklin Gothic Book"/>
                <a:cs typeface="Franklin Gothic Book"/>
              </a:rPr>
              <a:t>Loners want company.</a:t>
            </a:r>
          </a:p>
          <a:p>
            <a:pPr lvl="0"/>
            <a:r>
              <a:rPr lang="en-US" sz="2800" dirty="0" smtClean="0">
                <a:solidFill>
                  <a:srgbClr val="BFBFBF"/>
                </a:solidFill>
                <a:latin typeface="Franklin Gothic Book"/>
                <a:cs typeface="Franklin Gothic Book"/>
              </a:rPr>
              <a:t>Phones can send, receive, and cache information.</a:t>
            </a:r>
          </a:p>
          <a:p>
            <a:pPr lvl="0"/>
            <a:r>
              <a:rPr lang="en-US" sz="3600" dirty="0" smtClean="0">
                <a:solidFill>
                  <a:prstClr val="white"/>
                </a:solidFill>
                <a:latin typeface="Franklin Gothic Medium"/>
                <a:cs typeface="Franklin Gothic Medium"/>
              </a:rPr>
              <a:t>California-bound, avoiding zombies. </a:t>
            </a:r>
          </a:p>
          <a:p>
            <a:pPr lvl="0"/>
            <a:endParaRPr lang="en-US" sz="3600" dirty="0" smtClean="0">
              <a:solidFill>
                <a:prstClr val="white"/>
              </a:solidFill>
              <a:latin typeface="Franklin Gothic Medium"/>
              <a:cs typeface="Franklin Gothic Medium"/>
            </a:endParaRPr>
          </a:p>
          <a:p>
            <a:pPr lvl="0"/>
            <a:endParaRPr lang="en-US" sz="3600" dirty="0">
              <a:solidFill>
                <a:prstClr val="white"/>
              </a:solidFill>
              <a:latin typeface="Franklin Gothic Medium"/>
              <a:cs typeface="Franklin Gothic Medium"/>
            </a:endParaRPr>
          </a:p>
          <a:p>
            <a:r>
              <a:rPr lang="en-US" sz="2800" dirty="0" smtClean="0">
                <a:solidFill>
                  <a:srgbClr val="BFBFBF"/>
                </a:solidFill>
                <a:latin typeface="Franklin Gothic Book"/>
                <a:cs typeface="Franklin Gothic Book"/>
              </a:rPr>
              <a:t> </a:t>
            </a:r>
          </a:p>
          <a:p>
            <a:endParaRPr lang="en-US" sz="4000" dirty="0" smtClean="0">
              <a:solidFill>
                <a:schemeClr val="bg1"/>
              </a:solidFill>
              <a:latin typeface="Franklin Gothic Medium"/>
              <a:cs typeface="Franklin Gothic Medium"/>
            </a:endParaRPr>
          </a:p>
          <a:p>
            <a:pPr algn="ctr"/>
            <a:endParaRPr lang="en-US" sz="4100" dirty="0">
              <a:solidFill>
                <a:srgbClr val="A6A6A6"/>
              </a:solidFill>
              <a:latin typeface="Franklin Gothic Medium"/>
              <a:cs typeface="Franklin Gothic Medium"/>
            </a:endParaRPr>
          </a:p>
        </p:txBody>
      </p:sp>
    </p:spTree>
    <p:extLst>
      <p:ext uri="{BB962C8B-B14F-4D97-AF65-F5344CB8AC3E}">
        <p14:creationId xmlns:p14="http://schemas.microsoft.com/office/powerpoint/2010/main" xmlns="" val="1261208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5" name="Rectangle 4"/>
          <p:cNvSpPr/>
          <p:nvPr/>
        </p:nvSpPr>
        <p:spPr>
          <a:xfrm>
            <a:off x="152400" y="152400"/>
            <a:ext cx="2636509" cy="3182410"/>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solidFill>
                  <a:srgbClr val="7F7F7F"/>
                </a:solidFill>
                <a:latin typeface="Franklin Gothic Book"/>
                <a:cs typeface="Franklin Gothic Book"/>
              </a:rPr>
              <a:t>PREDISPOSITIONS</a:t>
            </a:r>
          </a:p>
          <a:p>
            <a:pPr>
              <a:lnSpc>
                <a:spcPct val="120000"/>
              </a:lnSpc>
            </a:pPr>
            <a:r>
              <a:rPr lang="en-US" sz="2400" dirty="0" smtClean="0">
                <a:latin typeface="Franklin Gothic Medium"/>
                <a:cs typeface="Franklin Gothic Medium"/>
              </a:rPr>
              <a:t>RESEARCH</a:t>
            </a:r>
          </a:p>
          <a:p>
            <a:pPr>
              <a:lnSpc>
                <a:spcPct val="120000"/>
              </a:lnSpc>
            </a:pPr>
            <a:r>
              <a:rPr lang="en-US" sz="2400" dirty="0" smtClean="0">
                <a:solidFill>
                  <a:srgbClr val="7F7F7F"/>
                </a:solidFill>
                <a:latin typeface="Franklin Gothic Book"/>
                <a:cs typeface="Franklin Gothic Book"/>
              </a:rPr>
              <a:t>INSIGHTS</a:t>
            </a:r>
          </a:p>
          <a:p>
            <a:pPr>
              <a:lnSpc>
                <a:spcPct val="120000"/>
              </a:lnSpc>
            </a:pPr>
            <a:r>
              <a:rPr lang="en-US" sz="2400" dirty="0" smtClean="0">
                <a:solidFill>
                  <a:srgbClr val="7F7F7F"/>
                </a:solidFill>
                <a:latin typeface="Franklin Gothic Book"/>
                <a:cs typeface="Franklin Gothic Book"/>
              </a:rPr>
              <a:t>CONCEPTS</a:t>
            </a:r>
          </a:p>
          <a:p>
            <a:pPr>
              <a:lnSpc>
                <a:spcPct val="120000"/>
              </a:lnSpc>
            </a:pPr>
            <a:r>
              <a:rPr lang="en-US" sz="2400" dirty="0" smtClean="0">
                <a:solidFill>
                  <a:srgbClr val="7F7F7F"/>
                </a:solidFill>
                <a:latin typeface="Franklin Gothic Book"/>
                <a:cs typeface="Franklin Gothic Book"/>
              </a:rPr>
              <a:t>PROTOTYPES</a:t>
            </a:r>
          </a:p>
          <a:p>
            <a:pPr>
              <a:lnSpc>
                <a:spcPct val="120000"/>
              </a:lnSpc>
            </a:pPr>
            <a:r>
              <a:rPr lang="en-US" sz="2400" dirty="0" smtClean="0">
                <a:solidFill>
                  <a:srgbClr val="7F7F7F"/>
                </a:solidFill>
                <a:latin typeface="Franklin Gothic Book"/>
                <a:cs typeface="Franklin Gothic Book"/>
              </a:rPr>
              <a:t>STRATEGIES</a:t>
            </a:r>
          </a:p>
        </p:txBody>
      </p:sp>
      <p:sp>
        <p:nvSpPr>
          <p:cNvPr id="6" name="Rectangle 5"/>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email">
            <a:alphaModFix amt="76000"/>
            <a:extLst>
              <a:ext uri="{BEBA8EAE-BF5A-486C-A8C5-ECC9F3942E4B}">
                <a14:imgProps xmlns:a14="http://schemas.microsoft.com/office/drawing/2010/main" xmlns="">
                  <a14:imgLayer r:embed="rId5">
                    <a14:imgEffect>
                      <a14:backgroundRemoval t="10000" b="90000" l="10000" r="90000">
                        <a14:backgroundMark x1="39073" y1="65174" x2="40066" y2="69403"/>
                        <a14:backgroundMark x1="37583" y1="59204" x2="37086" y2="54229"/>
                        <a14:backgroundMark x1="35596" y1="46020" x2="35596" y2="46020"/>
                        <a14:backgroundMark x1="63411" y1="83582" x2="63411" y2="83582"/>
                      </a14:backgroundRemoval>
                    </a14:imgEffect>
                  </a14:imgLayer>
                </a14:imgProps>
              </a:ext>
            </a:extLst>
          </a:blip>
          <a:stretch>
            <a:fillRect/>
          </a:stretch>
        </p:blipFill>
        <p:spPr>
          <a:xfrm>
            <a:off x="3962400" y="2667000"/>
            <a:ext cx="7670800" cy="5105400"/>
          </a:xfrm>
          <a:prstGeom prst="rect">
            <a:avLst/>
          </a:prstGeom>
        </p:spPr>
      </p:pic>
      <p:sp>
        <p:nvSpPr>
          <p:cNvPr id="8" name="TextBox 7"/>
          <p:cNvSpPr txBox="1"/>
          <p:nvPr/>
        </p:nvSpPr>
        <p:spPr>
          <a:xfrm>
            <a:off x="3178175" y="0"/>
            <a:ext cx="5943600" cy="2323713"/>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3600" dirty="0" smtClean="0">
                <a:solidFill>
                  <a:schemeClr val="bg1"/>
                </a:solidFill>
                <a:latin typeface="Franklin Gothic Medium"/>
                <a:cs typeface="Franklin Gothic Medium"/>
              </a:rPr>
              <a:t>Joseph </a:t>
            </a:r>
            <a:r>
              <a:rPr lang="en-US" sz="3600" dirty="0" err="1" smtClean="0">
                <a:solidFill>
                  <a:schemeClr val="bg1"/>
                </a:solidFill>
                <a:latin typeface="Franklin Gothic Medium"/>
                <a:cs typeface="Franklin Gothic Medium"/>
              </a:rPr>
              <a:t>Bartlow</a:t>
            </a:r>
            <a:endParaRPr lang="en-US" sz="3600" dirty="0" smtClean="0">
              <a:solidFill>
                <a:schemeClr val="bg1"/>
              </a:solidFill>
              <a:latin typeface="Franklin Gothic Medium"/>
              <a:cs typeface="Franklin Gothic Medium"/>
            </a:endParaRPr>
          </a:p>
          <a:p>
            <a:r>
              <a:rPr lang="en-US" sz="2800" dirty="0" smtClean="0">
                <a:solidFill>
                  <a:srgbClr val="BFBFBF"/>
                </a:solidFill>
                <a:latin typeface="Franklin Gothic Book"/>
                <a:cs typeface="Franklin Gothic Book"/>
              </a:rPr>
              <a:t>ZOMBIE EXPERT</a:t>
            </a:r>
          </a:p>
          <a:p>
            <a:endParaRPr lang="en-US" sz="4000" dirty="0" smtClean="0">
              <a:solidFill>
                <a:schemeClr val="bg1"/>
              </a:solidFill>
              <a:latin typeface="Franklin Gothic Medium"/>
              <a:cs typeface="Franklin Gothic Medium"/>
            </a:endParaRPr>
          </a:p>
          <a:p>
            <a:pPr algn="ctr"/>
            <a:endParaRPr lang="en-US" sz="4100" dirty="0">
              <a:solidFill>
                <a:srgbClr val="A6A6A6"/>
              </a:solidFill>
              <a:latin typeface="Franklin Gothic Medium"/>
              <a:cs typeface="Franklin Gothic Medium"/>
            </a:endParaRPr>
          </a:p>
        </p:txBody>
      </p:sp>
    </p:spTree>
    <p:extLst>
      <p:ext uri="{BB962C8B-B14F-4D97-AF65-F5344CB8AC3E}">
        <p14:creationId xmlns:p14="http://schemas.microsoft.com/office/powerpoint/2010/main" xmlns="" val="2942122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5" name="Rectangle 4"/>
          <p:cNvSpPr/>
          <p:nvPr/>
        </p:nvSpPr>
        <p:spPr>
          <a:xfrm>
            <a:off x="152400" y="152400"/>
            <a:ext cx="2636509" cy="3182410"/>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solidFill>
                  <a:srgbClr val="7F7F7F"/>
                </a:solidFill>
                <a:latin typeface="Franklin Gothic Book"/>
                <a:cs typeface="Franklin Gothic Book"/>
              </a:rPr>
              <a:t>PREDISPOSITIONS</a:t>
            </a:r>
          </a:p>
          <a:p>
            <a:pPr>
              <a:lnSpc>
                <a:spcPct val="120000"/>
              </a:lnSpc>
            </a:pPr>
            <a:r>
              <a:rPr lang="en-US" sz="2400" dirty="0" smtClean="0">
                <a:latin typeface="Franklin Gothic Medium"/>
                <a:cs typeface="Franklin Gothic Medium"/>
              </a:rPr>
              <a:t>RESEARCH</a:t>
            </a:r>
          </a:p>
          <a:p>
            <a:pPr>
              <a:lnSpc>
                <a:spcPct val="120000"/>
              </a:lnSpc>
            </a:pPr>
            <a:r>
              <a:rPr lang="en-US" sz="2400" dirty="0" smtClean="0">
                <a:solidFill>
                  <a:srgbClr val="7F7F7F"/>
                </a:solidFill>
                <a:latin typeface="Franklin Gothic Book"/>
                <a:cs typeface="Franklin Gothic Book"/>
              </a:rPr>
              <a:t>INSIGHTS</a:t>
            </a:r>
          </a:p>
          <a:p>
            <a:pPr>
              <a:lnSpc>
                <a:spcPct val="120000"/>
              </a:lnSpc>
            </a:pPr>
            <a:r>
              <a:rPr lang="en-US" sz="2400" dirty="0" smtClean="0">
                <a:solidFill>
                  <a:srgbClr val="7F7F7F"/>
                </a:solidFill>
                <a:latin typeface="Franklin Gothic Book"/>
                <a:cs typeface="Franklin Gothic Book"/>
              </a:rPr>
              <a:t>CONCEPTS</a:t>
            </a:r>
          </a:p>
          <a:p>
            <a:pPr>
              <a:lnSpc>
                <a:spcPct val="120000"/>
              </a:lnSpc>
            </a:pPr>
            <a:r>
              <a:rPr lang="en-US" sz="2400" dirty="0" smtClean="0">
                <a:solidFill>
                  <a:srgbClr val="7F7F7F"/>
                </a:solidFill>
                <a:latin typeface="Franklin Gothic Book"/>
                <a:cs typeface="Franklin Gothic Book"/>
              </a:rPr>
              <a:t>PROTOTYPES</a:t>
            </a:r>
          </a:p>
          <a:p>
            <a:pPr>
              <a:lnSpc>
                <a:spcPct val="120000"/>
              </a:lnSpc>
            </a:pPr>
            <a:r>
              <a:rPr lang="en-US" sz="2400" dirty="0" smtClean="0">
                <a:solidFill>
                  <a:srgbClr val="7F7F7F"/>
                </a:solidFill>
                <a:latin typeface="Franklin Gothic Book"/>
                <a:cs typeface="Franklin Gothic Book"/>
              </a:rPr>
              <a:t>STRATEGIES</a:t>
            </a:r>
          </a:p>
        </p:txBody>
      </p:sp>
      <p:sp>
        <p:nvSpPr>
          <p:cNvPr id="6" name="Rectangle 5"/>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email">
            <a:alphaModFix amt="76000"/>
            <a:extLst>
              <a:ext uri="{BEBA8EAE-BF5A-486C-A8C5-ECC9F3942E4B}">
                <a14:imgProps xmlns:a14="http://schemas.microsoft.com/office/drawing/2010/main" xmlns="">
                  <a14:imgLayer r:embed="rId5">
                    <a14:imgEffect>
                      <a14:backgroundRemoval t="10000" b="90000" l="10000" r="90000">
                        <a14:backgroundMark x1="39073" y1="65174" x2="40066" y2="69403"/>
                        <a14:backgroundMark x1="37583" y1="59204" x2="37086" y2="54229"/>
                        <a14:backgroundMark x1="35596" y1="46020" x2="35596" y2="46020"/>
                        <a14:backgroundMark x1="63411" y1="83582" x2="63411" y2="83582"/>
                      </a14:backgroundRemoval>
                    </a14:imgEffect>
                  </a14:imgLayer>
                </a14:imgProps>
              </a:ext>
            </a:extLst>
          </a:blip>
          <a:stretch>
            <a:fillRect/>
          </a:stretch>
        </p:blipFill>
        <p:spPr>
          <a:xfrm>
            <a:off x="3962400" y="2667000"/>
            <a:ext cx="7670800" cy="5105400"/>
          </a:xfrm>
          <a:prstGeom prst="rect">
            <a:avLst/>
          </a:prstGeom>
        </p:spPr>
      </p:pic>
      <p:sp>
        <p:nvSpPr>
          <p:cNvPr id="8" name="TextBox 7"/>
          <p:cNvSpPr txBox="1"/>
          <p:nvPr/>
        </p:nvSpPr>
        <p:spPr>
          <a:xfrm>
            <a:off x="3178175" y="0"/>
            <a:ext cx="5943600" cy="2323713"/>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3600" dirty="0" smtClean="0">
                <a:solidFill>
                  <a:schemeClr val="bg1"/>
                </a:solidFill>
                <a:latin typeface="Franklin Gothic Medium"/>
                <a:cs typeface="Franklin Gothic Medium"/>
              </a:rPr>
              <a:t>Joseph </a:t>
            </a:r>
            <a:r>
              <a:rPr lang="en-US" sz="3600" dirty="0" err="1" smtClean="0">
                <a:solidFill>
                  <a:schemeClr val="bg1"/>
                </a:solidFill>
                <a:latin typeface="Franklin Gothic Medium"/>
                <a:cs typeface="Franklin Gothic Medium"/>
              </a:rPr>
              <a:t>Bartlow</a:t>
            </a:r>
            <a:endParaRPr lang="en-US" sz="3600" dirty="0" smtClean="0">
              <a:solidFill>
                <a:schemeClr val="bg1"/>
              </a:solidFill>
              <a:latin typeface="Franklin Gothic Medium"/>
              <a:cs typeface="Franklin Gothic Medium"/>
            </a:endParaRPr>
          </a:p>
          <a:p>
            <a:r>
              <a:rPr lang="en-US" sz="2800" dirty="0" smtClean="0">
                <a:solidFill>
                  <a:srgbClr val="BFBFBF"/>
                </a:solidFill>
                <a:latin typeface="Franklin Gothic Book"/>
                <a:cs typeface="Franklin Gothic Book"/>
              </a:rPr>
              <a:t>ZOMBIE EXPERT</a:t>
            </a:r>
          </a:p>
          <a:p>
            <a:endParaRPr lang="en-US" sz="4000" dirty="0" smtClean="0">
              <a:solidFill>
                <a:schemeClr val="bg1"/>
              </a:solidFill>
              <a:latin typeface="Franklin Gothic Medium"/>
              <a:cs typeface="Franklin Gothic Medium"/>
            </a:endParaRPr>
          </a:p>
          <a:p>
            <a:pPr algn="ctr"/>
            <a:endParaRPr lang="en-US" sz="4100" dirty="0">
              <a:solidFill>
                <a:srgbClr val="A6A6A6"/>
              </a:solidFill>
              <a:latin typeface="Franklin Gothic Medium"/>
              <a:cs typeface="Franklin Gothic Medium"/>
            </a:endParaRPr>
          </a:p>
        </p:txBody>
      </p:sp>
      <p:sp>
        <p:nvSpPr>
          <p:cNvPr id="9" name="TextBox 8"/>
          <p:cNvSpPr txBox="1"/>
          <p:nvPr/>
        </p:nvSpPr>
        <p:spPr>
          <a:xfrm>
            <a:off x="3200400" y="1447800"/>
            <a:ext cx="5943600" cy="2446824"/>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3600" dirty="0" smtClean="0">
                <a:solidFill>
                  <a:schemeClr val="bg1"/>
                </a:solidFill>
                <a:latin typeface="Franklin Gothic Medium"/>
                <a:cs typeface="Franklin Gothic Medium"/>
              </a:rPr>
              <a:t>Zombies lack motor skills and intelligence. </a:t>
            </a:r>
          </a:p>
          <a:p>
            <a:endParaRPr lang="en-US" sz="4000" dirty="0" smtClean="0">
              <a:solidFill>
                <a:schemeClr val="bg1"/>
              </a:solidFill>
              <a:latin typeface="Franklin Gothic Medium"/>
              <a:cs typeface="Franklin Gothic Medium"/>
            </a:endParaRPr>
          </a:p>
          <a:p>
            <a:pPr algn="ctr"/>
            <a:endParaRPr lang="en-US" sz="4100" dirty="0">
              <a:solidFill>
                <a:srgbClr val="A6A6A6"/>
              </a:solidFill>
              <a:latin typeface="Franklin Gothic Medium"/>
              <a:cs typeface="Franklin Gothic Medium"/>
            </a:endParaRPr>
          </a:p>
        </p:txBody>
      </p:sp>
    </p:spTree>
    <p:extLst>
      <p:ext uri="{BB962C8B-B14F-4D97-AF65-F5344CB8AC3E}">
        <p14:creationId xmlns:p14="http://schemas.microsoft.com/office/powerpoint/2010/main" xmlns="" val="3760078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ombieslide.jpg"/>
          <p:cNvPicPr>
            <a:picLocks noChangeAspect="1"/>
          </p:cNvPicPr>
          <p:nvPr/>
        </p:nvPicPr>
        <p:blipFill rotWithShape="1">
          <a:blip r:embed="rId3" cstate="email">
            <a:alphaModFix amt="45000"/>
            <a:extLst>
              <a:ext uri="{28A0092B-C50C-407E-A947-70E740481C1C}">
                <a14:useLocalDpi xmlns:a14="http://schemas.microsoft.com/office/drawing/2010/main" xmlns="" val="0"/>
              </a:ext>
            </a:extLst>
          </a:blip>
          <a:srcRect/>
          <a:stretch/>
        </p:blipFill>
        <p:spPr>
          <a:xfrm>
            <a:off x="-37104" y="2286000"/>
            <a:ext cx="3081916" cy="4582964"/>
          </a:xfrm>
          <a:prstGeom prst="rect">
            <a:avLst/>
          </a:prstGeom>
        </p:spPr>
      </p:pic>
      <p:sp>
        <p:nvSpPr>
          <p:cNvPr id="5" name="Rectangle 4"/>
          <p:cNvSpPr/>
          <p:nvPr/>
        </p:nvSpPr>
        <p:spPr>
          <a:xfrm>
            <a:off x="152400" y="152400"/>
            <a:ext cx="2636509" cy="3182410"/>
          </a:xfrm>
          <a:prstGeom prst="rect">
            <a:avLst/>
          </a:prstGeom>
          <a:effectLst/>
        </p:spPr>
        <p:txBody>
          <a:bodyPr wrap="none">
            <a:spAutoFit/>
          </a:bodyPr>
          <a:lstStyle/>
          <a:p>
            <a:pPr>
              <a:lnSpc>
                <a:spcPct val="120000"/>
              </a:lnSpc>
            </a:pPr>
            <a:r>
              <a:rPr lang="en-US" sz="2400" dirty="0" smtClean="0">
                <a:solidFill>
                  <a:srgbClr val="7F7F7F"/>
                </a:solidFill>
                <a:latin typeface="Franklin Gothic Book"/>
                <a:cs typeface="Franklin Gothic Book"/>
              </a:rPr>
              <a:t>INTRODUCTION</a:t>
            </a:r>
          </a:p>
          <a:p>
            <a:pPr>
              <a:lnSpc>
                <a:spcPct val="120000"/>
              </a:lnSpc>
            </a:pPr>
            <a:r>
              <a:rPr lang="en-US" sz="2400" dirty="0" smtClean="0">
                <a:solidFill>
                  <a:srgbClr val="7F7F7F"/>
                </a:solidFill>
                <a:latin typeface="Franklin Gothic Book"/>
                <a:cs typeface="Franklin Gothic Book"/>
              </a:rPr>
              <a:t>PREDISPOSITIONS</a:t>
            </a:r>
          </a:p>
          <a:p>
            <a:pPr>
              <a:lnSpc>
                <a:spcPct val="120000"/>
              </a:lnSpc>
            </a:pPr>
            <a:r>
              <a:rPr lang="en-US" sz="2400" dirty="0" smtClean="0">
                <a:latin typeface="Franklin Gothic Medium"/>
                <a:cs typeface="Franklin Gothic Medium"/>
              </a:rPr>
              <a:t>RESEARCH</a:t>
            </a:r>
          </a:p>
          <a:p>
            <a:pPr>
              <a:lnSpc>
                <a:spcPct val="120000"/>
              </a:lnSpc>
            </a:pPr>
            <a:r>
              <a:rPr lang="en-US" sz="2400" dirty="0" smtClean="0">
                <a:solidFill>
                  <a:srgbClr val="7F7F7F"/>
                </a:solidFill>
                <a:latin typeface="Franklin Gothic Book"/>
                <a:cs typeface="Franklin Gothic Book"/>
              </a:rPr>
              <a:t>INSIGHTS</a:t>
            </a:r>
          </a:p>
          <a:p>
            <a:pPr>
              <a:lnSpc>
                <a:spcPct val="120000"/>
              </a:lnSpc>
            </a:pPr>
            <a:r>
              <a:rPr lang="en-US" sz="2400" dirty="0" smtClean="0">
                <a:solidFill>
                  <a:srgbClr val="7F7F7F"/>
                </a:solidFill>
                <a:latin typeface="Franklin Gothic Book"/>
                <a:cs typeface="Franklin Gothic Book"/>
              </a:rPr>
              <a:t>CONCEPTS</a:t>
            </a:r>
          </a:p>
          <a:p>
            <a:pPr>
              <a:lnSpc>
                <a:spcPct val="120000"/>
              </a:lnSpc>
            </a:pPr>
            <a:r>
              <a:rPr lang="en-US" sz="2400" dirty="0" smtClean="0">
                <a:solidFill>
                  <a:srgbClr val="7F7F7F"/>
                </a:solidFill>
                <a:latin typeface="Franklin Gothic Book"/>
                <a:cs typeface="Franklin Gothic Book"/>
              </a:rPr>
              <a:t>PROTOTYPES</a:t>
            </a:r>
          </a:p>
          <a:p>
            <a:pPr>
              <a:lnSpc>
                <a:spcPct val="120000"/>
              </a:lnSpc>
            </a:pPr>
            <a:r>
              <a:rPr lang="en-US" sz="2400" dirty="0" smtClean="0">
                <a:solidFill>
                  <a:srgbClr val="7F7F7F"/>
                </a:solidFill>
                <a:latin typeface="Franklin Gothic Book"/>
                <a:cs typeface="Franklin Gothic Book"/>
              </a:rPr>
              <a:t>STRATEGIES</a:t>
            </a:r>
          </a:p>
        </p:txBody>
      </p:sp>
      <p:sp>
        <p:nvSpPr>
          <p:cNvPr id="6" name="Rectangle 5"/>
          <p:cNvSpPr/>
          <p:nvPr/>
        </p:nvSpPr>
        <p:spPr>
          <a:xfrm>
            <a:off x="3048000" y="0"/>
            <a:ext cx="6172200" cy="6858000"/>
          </a:xfrm>
          <a:prstGeom prst="rect">
            <a:avLst/>
          </a:prstGeom>
          <a:solidFill>
            <a:schemeClr val="tx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email">
            <a:alphaModFix amt="76000"/>
            <a:extLst>
              <a:ext uri="{BEBA8EAE-BF5A-486C-A8C5-ECC9F3942E4B}">
                <a14:imgProps xmlns:a14="http://schemas.microsoft.com/office/drawing/2010/main" xmlns="">
                  <a14:imgLayer r:embed="rId5">
                    <a14:imgEffect>
                      <a14:backgroundRemoval t="10000" b="90000" l="10000" r="90000">
                        <a14:backgroundMark x1="39073" y1="65174" x2="40066" y2="69403"/>
                        <a14:backgroundMark x1="37583" y1="59204" x2="37086" y2="54229"/>
                        <a14:backgroundMark x1="35596" y1="46020" x2="35596" y2="46020"/>
                        <a14:backgroundMark x1="63411" y1="83582" x2="63411" y2="83582"/>
                      </a14:backgroundRemoval>
                    </a14:imgEffect>
                  </a14:imgLayer>
                </a14:imgProps>
              </a:ext>
            </a:extLst>
          </a:blip>
          <a:stretch>
            <a:fillRect/>
          </a:stretch>
        </p:blipFill>
        <p:spPr>
          <a:xfrm>
            <a:off x="3962400" y="2667000"/>
            <a:ext cx="7670800" cy="5105400"/>
          </a:xfrm>
          <a:prstGeom prst="rect">
            <a:avLst/>
          </a:prstGeom>
        </p:spPr>
      </p:pic>
      <p:sp>
        <p:nvSpPr>
          <p:cNvPr id="8" name="TextBox 7"/>
          <p:cNvSpPr txBox="1"/>
          <p:nvPr/>
        </p:nvSpPr>
        <p:spPr>
          <a:xfrm>
            <a:off x="3178175" y="0"/>
            <a:ext cx="5943600" cy="2323713"/>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3600" dirty="0" smtClean="0">
                <a:solidFill>
                  <a:schemeClr val="bg1"/>
                </a:solidFill>
                <a:latin typeface="Franklin Gothic Medium"/>
                <a:cs typeface="Franklin Gothic Medium"/>
              </a:rPr>
              <a:t>Joseph </a:t>
            </a:r>
            <a:r>
              <a:rPr lang="en-US" sz="3600" dirty="0" err="1" smtClean="0">
                <a:solidFill>
                  <a:schemeClr val="bg1"/>
                </a:solidFill>
                <a:latin typeface="Franklin Gothic Medium"/>
                <a:cs typeface="Franklin Gothic Medium"/>
              </a:rPr>
              <a:t>Bartlow</a:t>
            </a:r>
            <a:endParaRPr lang="en-US" sz="3600" dirty="0" smtClean="0">
              <a:solidFill>
                <a:schemeClr val="bg1"/>
              </a:solidFill>
              <a:latin typeface="Franklin Gothic Medium"/>
              <a:cs typeface="Franklin Gothic Medium"/>
            </a:endParaRPr>
          </a:p>
          <a:p>
            <a:r>
              <a:rPr lang="en-US" sz="2800" dirty="0" smtClean="0">
                <a:solidFill>
                  <a:srgbClr val="BFBFBF"/>
                </a:solidFill>
                <a:latin typeface="Franklin Gothic Book"/>
                <a:cs typeface="Franklin Gothic Book"/>
              </a:rPr>
              <a:t>ZOMBIE EXPERT</a:t>
            </a:r>
          </a:p>
          <a:p>
            <a:endParaRPr lang="en-US" sz="4000" dirty="0" smtClean="0">
              <a:solidFill>
                <a:schemeClr val="bg1"/>
              </a:solidFill>
              <a:latin typeface="Franklin Gothic Medium"/>
              <a:cs typeface="Franklin Gothic Medium"/>
            </a:endParaRPr>
          </a:p>
          <a:p>
            <a:pPr algn="ctr"/>
            <a:endParaRPr lang="en-US" sz="4100" dirty="0">
              <a:solidFill>
                <a:srgbClr val="A6A6A6"/>
              </a:solidFill>
              <a:latin typeface="Franklin Gothic Medium"/>
              <a:cs typeface="Franklin Gothic Medium"/>
            </a:endParaRPr>
          </a:p>
        </p:txBody>
      </p:sp>
      <p:sp>
        <p:nvSpPr>
          <p:cNvPr id="9" name="TextBox 8"/>
          <p:cNvSpPr txBox="1"/>
          <p:nvPr/>
        </p:nvSpPr>
        <p:spPr>
          <a:xfrm>
            <a:off x="3200400" y="1447800"/>
            <a:ext cx="5943600" cy="1892826"/>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3600" dirty="0" smtClean="0">
                <a:solidFill>
                  <a:schemeClr val="bg1"/>
                </a:solidFill>
                <a:latin typeface="Franklin Gothic Medium"/>
                <a:cs typeface="Franklin Gothic Medium"/>
              </a:rPr>
              <a:t>Groups provide benefits. </a:t>
            </a:r>
          </a:p>
          <a:p>
            <a:endParaRPr lang="en-US" sz="4000" dirty="0" smtClean="0">
              <a:solidFill>
                <a:schemeClr val="bg1"/>
              </a:solidFill>
              <a:latin typeface="Franklin Gothic Medium"/>
              <a:cs typeface="Franklin Gothic Medium"/>
            </a:endParaRPr>
          </a:p>
          <a:p>
            <a:pPr algn="ctr"/>
            <a:endParaRPr lang="en-US" sz="4100" dirty="0">
              <a:solidFill>
                <a:srgbClr val="A6A6A6"/>
              </a:solidFill>
              <a:latin typeface="Franklin Gothic Medium"/>
              <a:cs typeface="Franklin Gothic Medium"/>
            </a:endParaRPr>
          </a:p>
        </p:txBody>
      </p:sp>
    </p:spTree>
    <p:extLst>
      <p:ext uri="{BB962C8B-B14F-4D97-AF65-F5344CB8AC3E}">
        <p14:creationId xmlns:p14="http://schemas.microsoft.com/office/powerpoint/2010/main" xmlns="" val="31604640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857&quot;&gt;&lt;object type=&quot;3&quot; unique_id=&quot;10858&quot;&gt;&lt;property id=&quot;20148&quot; value=&quot;5&quot;/&gt;&lt;property id=&quot;20300&quot; value=&quot;Slide 1&quot;/&gt;&lt;property id=&quot;20307&quot; value=&quot;256&quot;/&gt;&lt;/object&gt;&lt;object type=&quot;3&quot; unique_id=&quot;10860&quot;&gt;&lt;property id=&quot;20148&quot; value=&quot;5&quot;/&gt;&lt;property id=&quot;20300&quot; value=&quot;Slide 2&quot;/&gt;&lt;property id=&quot;20307&quot; value=&quot;258&quot;/&gt;&lt;/object&gt;&lt;object type=&quot;3&quot; unique_id=&quot;10861&quot;&gt;&lt;property id=&quot;20148&quot; value=&quot;5&quot;/&gt;&lt;property id=&quot;20300&quot; value=&quot;Slide 4 - &amp;quot;Image resources&amp;quot;&quot;/&gt;&lt;property id=&quot;20307&quot; value=&quot;259&quot;/&gt;&lt;/object&gt;&lt;object type=&quot;3&quot; unique_id=&quot;10944&quot;&gt;&lt;property id=&quot;20148&quot; value=&quot;5&quot;/&gt;&lt;property id=&quot;20300&quot; value=&quot;Slide 3&quot;/&gt;&lt;property id=&quot;20307&quot; value=&quot;260&quot;/&gt;&lt;/object&gt;&lt;/object&gt;&lt;object type=&quot;8&quot; unique_id=&quot;10867&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457</TotalTime>
  <Words>2960</Words>
  <Application>Microsoft Office PowerPoint</Application>
  <PresentationFormat>On-screen Show (4:3)</PresentationFormat>
  <Paragraphs>763</Paragraphs>
  <Slides>57</Slides>
  <Notes>54</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Image resources</vt:lpstr>
    </vt:vector>
  </TitlesOfParts>
  <Company>Indiana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IU Student</dc:creator>
  <cp:lastModifiedBy>Mr. Darcy</cp:lastModifiedBy>
  <cp:revision>90</cp:revision>
  <dcterms:created xsi:type="dcterms:W3CDTF">2011-09-01T20:21:44Z</dcterms:created>
  <dcterms:modified xsi:type="dcterms:W3CDTF">2011-09-02T19:52:00Z</dcterms:modified>
</cp:coreProperties>
</file>